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sldIdLst>
    <p:sldId id="493" r:id="rId2"/>
    <p:sldId id="366" r:id="rId3"/>
    <p:sldId id="442" r:id="rId4"/>
    <p:sldId id="370" r:id="rId5"/>
    <p:sldId id="367" r:id="rId6"/>
    <p:sldId id="379" r:id="rId7"/>
    <p:sldId id="368" r:id="rId8"/>
    <p:sldId id="443" r:id="rId9"/>
    <p:sldId id="373" r:id="rId10"/>
    <p:sldId id="371" r:id="rId11"/>
    <p:sldId id="444" r:id="rId12"/>
    <p:sldId id="372" r:id="rId13"/>
    <p:sldId id="381" r:id="rId14"/>
    <p:sldId id="417" r:id="rId15"/>
    <p:sldId id="418" r:id="rId16"/>
    <p:sldId id="409" r:id="rId17"/>
    <p:sldId id="386" r:id="rId18"/>
    <p:sldId id="383" r:id="rId19"/>
    <p:sldId id="494" r:id="rId20"/>
    <p:sldId id="401" r:id="rId21"/>
    <p:sldId id="399" r:id="rId22"/>
    <p:sldId id="398" r:id="rId23"/>
    <p:sldId id="395" r:id="rId24"/>
    <p:sldId id="393" r:id="rId25"/>
    <p:sldId id="392" r:id="rId26"/>
    <p:sldId id="391" r:id="rId27"/>
    <p:sldId id="437" r:id="rId28"/>
    <p:sldId id="388" r:id="rId29"/>
    <p:sldId id="403" r:id="rId30"/>
    <p:sldId id="408" r:id="rId31"/>
    <p:sldId id="407" r:id="rId32"/>
    <p:sldId id="495" r:id="rId33"/>
    <p:sldId id="460" r:id="rId34"/>
    <p:sldId id="475" r:id="rId35"/>
    <p:sldId id="481" r:id="rId36"/>
    <p:sldId id="496"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204" autoAdjust="0"/>
  </p:normalViewPr>
  <p:slideViewPr>
    <p:cSldViewPr snapToGrid="0">
      <p:cViewPr varScale="1">
        <p:scale>
          <a:sx n="74" d="100"/>
          <a:sy n="74" d="100"/>
        </p:scale>
        <p:origin x="2536" y="176"/>
      </p:cViewPr>
      <p:guideLst/>
    </p:cSldViewPr>
  </p:slideViewPr>
  <p:notesTextViewPr>
    <p:cViewPr>
      <p:scale>
        <a:sx n="1" d="1"/>
        <a:sy n="1" d="1"/>
      </p:scale>
      <p:origin x="0" y="0"/>
    </p:cViewPr>
  </p:notesTextViewPr>
  <p:sorterViewPr>
    <p:cViewPr>
      <p:scale>
        <a:sx n="100" d="100"/>
        <a:sy n="100" d="100"/>
      </p:scale>
      <p:origin x="0" y="-20298"/>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Non-diabetes</c:v>
          </c:tx>
          <c:spPr>
            <a:ln w="19050" cap="rnd">
              <a:noFill/>
              <a:round/>
            </a:ln>
            <a:effectLst/>
          </c:spPr>
          <c:marker>
            <c:symbol val="circle"/>
            <c:size val="5"/>
            <c:spPr>
              <a:solidFill>
                <a:schemeClr val="accent1"/>
              </a:solidFill>
              <a:ln w="9525">
                <a:solidFill>
                  <a:schemeClr val="accent1"/>
                </a:solidFill>
              </a:ln>
              <a:effectLst/>
            </c:spPr>
          </c:marker>
          <c:xVal>
            <c:numRef>
              <c:f>data!$D$19:$D$24</c:f>
              <c:numCache>
                <c:formatCode>General</c:formatCode>
                <c:ptCount val="6"/>
                <c:pt idx="0">
                  <c:v>23</c:v>
                </c:pt>
                <c:pt idx="1">
                  <c:v>36</c:v>
                </c:pt>
                <c:pt idx="2">
                  <c:v>38</c:v>
                </c:pt>
                <c:pt idx="3">
                  <c:v>41</c:v>
                </c:pt>
                <c:pt idx="4">
                  <c:v>62</c:v>
                </c:pt>
                <c:pt idx="5">
                  <c:v>70</c:v>
                </c:pt>
              </c:numCache>
            </c:numRef>
          </c:xVal>
          <c:yVal>
            <c:numRef>
              <c:f>data!$F$19:$F$24</c:f>
              <c:numCache>
                <c:formatCode>General</c:formatCode>
                <c:ptCount val="6"/>
                <c:pt idx="0">
                  <c:v>186</c:v>
                </c:pt>
                <c:pt idx="1">
                  <c:v>175</c:v>
                </c:pt>
                <c:pt idx="2">
                  <c:v>189</c:v>
                </c:pt>
                <c:pt idx="3">
                  <c:v>182</c:v>
                </c:pt>
                <c:pt idx="4">
                  <c:v>167</c:v>
                </c:pt>
                <c:pt idx="5">
                  <c:v>157</c:v>
                </c:pt>
              </c:numCache>
            </c:numRef>
          </c:yVal>
          <c:smooth val="0"/>
          <c:extLst>
            <c:ext xmlns:c16="http://schemas.microsoft.com/office/drawing/2014/chart" uri="{C3380CC4-5D6E-409C-BE32-E72D297353CC}">
              <c16:uniqueId val="{00000000-2B05-4784-A0BB-756F3AD98ACA}"/>
            </c:ext>
          </c:extLst>
        </c:ser>
        <c:ser>
          <c:idx val="1"/>
          <c:order val="1"/>
          <c:tx>
            <c:v>Diabetes</c:v>
          </c:tx>
          <c:spPr>
            <a:ln w="25400" cap="rnd">
              <a:noFill/>
              <a:round/>
            </a:ln>
            <a:effectLst/>
          </c:spPr>
          <c:marker>
            <c:symbol val="circle"/>
            <c:size val="5"/>
            <c:spPr>
              <a:solidFill>
                <a:schemeClr val="accent2"/>
              </a:solidFill>
              <a:ln w="9525">
                <a:solidFill>
                  <a:schemeClr val="accent2"/>
                </a:solidFill>
              </a:ln>
              <a:effectLst/>
            </c:spPr>
          </c:marker>
          <c:xVal>
            <c:numRef>
              <c:f>data!$D$27:$D$32</c:f>
              <c:numCache>
                <c:formatCode>General</c:formatCode>
                <c:ptCount val="6"/>
                <c:pt idx="0">
                  <c:v>18</c:v>
                </c:pt>
                <c:pt idx="1">
                  <c:v>29</c:v>
                </c:pt>
                <c:pt idx="2">
                  <c:v>34</c:v>
                </c:pt>
                <c:pt idx="3">
                  <c:v>45</c:v>
                </c:pt>
                <c:pt idx="4">
                  <c:v>55</c:v>
                </c:pt>
                <c:pt idx="5">
                  <c:v>80</c:v>
                </c:pt>
              </c:numCache>
            </c:numRef>
          </c:xVal>
          <c:yVal>
            <c:numRef>
              <c:f>data!$F$27:$F$32</c:f>
              <c:numCache>
                <c:formatCode>General</c:formatCode>
                <c:ptCount val="6"/>
                <c:pt idx="0">
                  <c:v>162</c:v>
                </c:pt>
                <c:pt idx="1">
                  <c:v>160</c:v>
                </c:pt>
                <c:pt idx="2">
                  <c:v>179</c:v>
                </c:pt>
                <c:pt idx="3">
                  <c:v>173</c:v>
                </c:pt>
                <c:pt idx="4">
                  <c:v>153</c:v>
                </c:pt>
                <c:pt idx="5">
                  <c:v>156</c:v>
                </c:pt>
              </c:numCache>
            </c:numRef>
          </c:yVal>
          <c:smooth val="0"/>
          <c:extLst>
            <c:ext xmlns:c16="http://schemas.microsoft.com/office/drawing/2014/chart" uri="{C3380CC4-5D6E-409C-BE32-E72D297353CC}">
              <c16:uniqueId val="{00000001-2B05-4784-A0BB-756F3AD98ACA}"/>
            </c:ext>
          </c:extLst>
        </c:ser>
        <c:dLbls>
          <c:showLegendKey val="0"/>
          <c:showVal val="0"/>
          <c:showCatName val="0"/>
          <c:showSerName val="0"/>
          <c:showPercent val="0"/>
          <c:showBubbleSize val="0"/>
        </c:dLbls>
        <c:axId val="723556592"/>
        <c:axId val="530713744"/>
      </c:scatterChart>
      <c:valAx>
        <c:axId val="723556592"/>
        <c:scaling>
          <c:orientation val="minMax"/>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Age (years)</a:t>
                </a:r>
              </a:p>
              <a:p>
                <a:pPr>
                  <a:defRPr/>
                </a:pP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0713744"/>
        <c:crosses val="autoZero"/>
        <c:crossBetween val="midCat"/>
      </c:valAx>
      <c:valAx>
        <c:axId val="530713744"/>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Height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55659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0.32308</cdr:x>
      <cdr:y>0.10257</cdr:y>
    </cdr:from>
    <cdr:to>
      <cdr:x>0.32308</cdr:x>
      <cdr:y>0.83213</cdr:y>
    </cdr:to>
    <cdr:cxnSp macro="">
      <cdr:nvCxnSpPr>
        <cdr:cNvPr id="3" name="Straight Connector 2">
          <a:extLst xmlns:a="http://schemas.openxmlformats.org/drawingml/2006/main">
            <a:ext uri="{FF2B5EF4-FFF2-40B4-BE49-F238E27FC236}">
              <a16:creationId xmlns:a16="http://schemas.microsoft.com/office/drawing/2014/main" id="{02946D00-59E3-4ED4-908E-355D152F587A}"/>
            </a:ext>
          </a:extLst>
        </cdr:cNvPr>
        <cdr:cNvCxnSpPr/>
      </cdr:nvCxnSpPr>
      <cdr:spPr>
        <a:xfrm xmlns:a="http://schemas.openxmlformats.org/drawingml/2006/main" flipV="1">
          <a:off x="1588160" y="423579"/>
          <a:ext cx="0" cy="3012831"/>
        </a:xfrm>
        <a:prstGeom xmlns:a="http://schemas.openxmlformats.org/drawingml/2006/main" prst="line">
          <a:avLst/>
        </a:prstGeom>
        <a:ln xmlns:a="http://schemas.openxmlformats.org/drawingml/2006/main" w="3810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00AC0-A96C-468C-81F0-86E3401DFBF6}" type="datetimeFigureOut">
              <a:rPr lang="en-GB" smtClean="0"/>
              <a:t>05/11/2019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B4167-11F9-407C-ACA9-CA585E815A48}" type="slidenum">
              <a:rPr lang="en-GB" smtClean="0"/>
              <a:t>‹#›</a:t>
            </a:fld>
            <a:endParaRPr lang="en-GB"/>
          </a:p>
        </p:txBody>
      </p:sp>
    </p:spTree>
    <p:extLst>
      <p:ext uri="{BB962C8B-B14F-4D97-AF65-F5344CB8AC3E}">
        <p14:creationId xmlns:p14="http://schemas.microsoft.com/office/powerpoint/2010/main" val="249792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52tpYl2tTq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youtube.com/watch?v=OqmJhPQYRc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www.youtube.com/watch?v=nyZuite17Pc" TargetMode="External"/><Relationship Id="rId7" Type="http://schemas.openxmlformats.org/officeDocument/2006/relationships/hyperlink" Target="https://en.wikipedia.org/wiki/Euclidean_dist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K-nearest_neighbors_algorith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en.wikipedia.org/wiki/K-nearest_neighbors_algorith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n.wikipedia.org/wiki/Precision_and_recal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scikit-learn.org/stable/modules/generated/sklearn.model_selection.StratifiedKFold.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273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98335" y="74146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So far we’ve learned all about the process of learning, but not how it’s actually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machine learning this is achieved via trial and error on the training set –  learning from the mistakes made. This is best understood via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need to be at work, but don’t know what time the bus arrives to get us there. Work starts at 09:00, and the journey takes roughly 40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start to wait at the bus stop each day, recording some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Here we see some data recorded over three days. It shows what time we arrived at the bus stop, what time the bus arrived at the bus stop, and whether or not we were late for work. This represents training data. Each row represents a trial, and the label lets us know if we made it to the bus stop early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learning involves finding an arrival time at the bus stop, that gets us to work on time. Each time we’re late, we’ve made an error that we learn from.</a:t>
            </a:r>
          </a:p>
          <a:p>
            <a:pPr>
              <a:lnSpc>
                <a:spcPct val="100000"/>
              </a:lnSpc>
            </a:pPr>
            <a:endParaRPr lang="en-GB" b="0" strike="noStrike" spc="-1" dirty="0">
              <a:latin typeface="Arial"/>
            </a:endParaRPr>
          </a:p>
        </p:txBody>
      </p:sp>
    </p:spTree>
    <p:extLst>
      <p:ext uri="{BB962C8B-B14F-4D97-AF65-F5344CB8AC3E}">
        <p14:creationId xmlns:p14="http://schemas.microsoft.com/office/powerpoint/2010/main" val="869325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74481" y="45756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In ML error is quantified and minimised using the tools of mathematics.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can reduce finding the best time to wait at the bus stop, to a mathematical problem, i.e. find a value for 𝒕 that minimizes the number of times we’re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Many potential values for 𝒕 work, but clearly it must be 08:15 or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r>
              <a:rPr lang="en-GB" b="0" strike="noStrike" spc="-1" dirty="0">
                <a:latin typeface="+mn-lt"/>
              </a:rPr>
              <a:t>This sort of error minimisation is done using what we call “functions”. Before proceeding, I advise that you watch the tutorial video (11 minutes long) </a:t>
            </a:r>
            <a:r>
              <a:rPr lang="en-GB" kern="1200" dirty="0">
                <a:effectLst/>
                <a:latin typeface="+mn-lt"/>
                <a:ea typeface="+mn-ea"/>
                <a:cs typeface="+mn-cs"/>
              </a:rPr>
              <a:t>which I provide the link to in the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https://www.youtube.com/watch?v=52tpYl2tTqk</a:t>
            </a:r>
            <a:endParaRPr lang="en-GB" b="0" strike="noStrike" spc="-1" dirty="0"/>
          </a:p>
          <a:p>
            <a:pPr>
              <a:lnSpc>
                <a:spcPct val="100000"/>
              </a:lnSpc>
            </a:pPr>
            <a:endParaRPr lang="en-GB" b="0" strike="noStrike" spc="-1" dirty="0">
              <a:latin typeface="Arial"/>
            </a:endParaRPr>
          </a:p>
        </p:txBody>
      </p:sp>
    </p:spTree>
    <p:extLst>
      <p:ext uri="{BB962C8B-B14F-4D97-AF65-F5344CB8AC3E}">
        <p14:creationId xmlns:p14="http://schemas.microsoft.com/office/powerpoint/2010/main" val="180256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550628" y="45756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Functions can be thought of as simple input/output boxes.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Machine learning algorithms are functions, or combinations of many functions, that ingest data, and produce some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How they do this is hard to convey without some basic mathematics!</a:t>
                </a:r>
                <a:endParaRPr lang="en-GB"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For instance here is a function that accepts two inputs, </a:t>
                </a:r>
                <a14:m>
                  <m:oMath xmlns:m="http://schemas.openxmlformats.org/officeDocument/2006/math">
                    <m:r>
                      <a:rPr lang="en-GB" b="0" i="1" strike="noStrike" spc="-1" dirty="0" smtClean="0">
                        <a:latin typeface="Cambria Math" panose="02040503050406030204" pitchFamily="18" charset="0"/>
                      </a:rPr>
                      <m:t>𝑥</m:t>
                    </m:r>
                  </m:oMath>
                </a14:m>
                <a:r>
                  <a:rPr lang="en-GB" b="0" strike="noStrike" spc="-1" dirty="0">
                    <a:latin typeface="+mn-lt"/>
                  </a:rPr>
                  <a:t> and </a:t>
                </a:r>
                <a14:m>
                  <m:oMath xmlns:m="http://schemas.openxmlformats.org/officeDocument/2006/math">
                    <m:r>
                      <a:rPr lang="en-GB" b="0" i="1" strike="noStrike" spc="-1" dirty="0" smtClean="0">
                        <a:latin typeface="Cambria Math" panose="02040503050406030204" pitchFamily="18" charset="0"/>
                      </a:rPr>
                      <m:t>𝑦</m:t>
                    </m:r>
                  </m:oMath>
                </a14:m>
                <a:r>
                  <a:rPr lang="en-GB" b="0" strike="noStrike" spc="-1" dirty="0">
                    <a:latin typeface="+mn-lt"/>
                  </a:rPr>
                  <a:t>. It returns</a:t>
                </a:r>
                <a:r>
                  <a:rPr lang="en-GB" b="0" strike="noStrike" spc="-1" baseline="0" dirty="0">
                    <a:latin typeface="+mn-lt"/>
                  </a:rPr>
                  <a:t> an output value that is simply equal to </a:t>
                </a:r>
                <a14:m>
                  <m:oMath xmlns:m="http://schemas.openxmlformats.org/officeDocument/2006/math">
                    <m:r>
                      <a:rPr lang="en-GB" b="0" i="1" strike="noStrike" spc="-1" baseline="0" dirty="0" smtClean="0">
                        <a:latin typeface="Cambria Math" panose="02040503050406030204" pitchFamily="18" charset="0"/>
                      </a:rPr>
                      <m:t>𝑥</m:t>
                    </m:r>
                  </m:oMath>
                </a14:m>
                <a:r>
                  <a:rPr lang="en-GB" b="0" strike="noStrike" spc="-1" baseline="0" dirty="0">
                    <a:latin typeface="+mn-lt"/>
                  </a:rPr>
                  <a:t> plus </a:t>
                </a:r>
                <a14:m>
                  <m:oMath xmlns:m="http://schemas.openxmlformats.org/officeDocument/2006/math">
                    <m:r>
                      <a:rPr lang="en-GB" b="0" i="1" strike="noStrike" spc="-1" baseline="0" dirty="0" smtClean="0">
                        <a:latin typeface="Cambria Math" panose="02040503050406030204" pitchFamily="18" charset="0"/>
                      </a:rPr>
                      <m:t>𝑦</m:t>
                    </m:r>
                  </m:oMath>
                </a14:m>
                <a:r>
                  <a:rPr lang="en-GB" b="0" strike="noStrike" spc="-1" baseline="0" dirty="0">
                    <a:latin typeface="+mn-lt"/>
                  </a:rPr>
                  <a:t>.</a:t>
                </a: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If we have </a:t>
                </a:r>
                <a14:m>
                  <m:oMath xmlns:m="http://schemas.openxmlformats.org/officeDocument/2006/math">
                    <m:r>
                      <a:rPr lang="en-GB" b="0" i="1" strike="noStrike" spc="-1" dirty="0" smtClean="0">
                        <a:latin typeface="Cambria Math" panose="02040503050406030204" pitchFamily="18" charset="0"/>
                      </a:rPr>
                      <m:t>𝑥</m:t>
                    </m:r>
                    <m:r>
                      <a:rPr lang="en-GB" b="0" i="1" strike="noStrike" spc="-1" dirty="0" smtClean="0">
                        <a:latin typeface="Cambria Math" panose="02040503050406030204" pitchFamily="18" charset="0"/>
                      </a:rPr>
                      <m:t>=2</m:t>
                    </m:r>
                  </m:oMath>
                </a14:m>
                <a:r>
                  <a:rPr lang="en-GB" b="0" strike="noStrike" spc="-1" dirty="0">
                    <a:latin typeface="+mn-lt"/>
                  </a:rPr>
                  <a:t> and </a:t>
                </a:r>
                <a14:m>
                  <m:oMath xmlns:m="http://schemas.openxmlformats.org/officeDocument/2006/math">
                    <m:r>
                      <a:rPr lang="en-GB" b="0" i="1" strike="noStrike" spc="-1" dirty="0" smtClean="0">
                        <a:latin typeface="Cambria Math" panose="02040503050406030204" pitchFamily="18" charset="0"/>
                      </a:rPr>
                      <m:t>𝑦</m:t>
                    </m:r>
                    <m:r>
                      <a:rPr lang="en-GB" b="0" i="1" strike="noStrike" spc="-1" dirty="0" smtClean="0">
                        <a:latin typeface="Cambria Math" panose="02040503050406030204" pitchFamily="18" charset="0"/>
                      </a:rPr>
                      <m:t>=4</m:t>
                    </m:r>
                  </m:oMath>
                </a14:m>
                <a:r>
                  <a:rPr lang="en-GB" b="0" strike="noStrike" spc="-1" dirty="0">
                    <a:latin typeface="+mn-lt"/>
                  </a:rPr>
                  <a:t> this</a:t>
                </a:r>
                <a:r>
                  <a:rPr lang="en-GB" b="0" strike="noStrike" spc="-1" baseline="0" dirty="0">
                    <a:latin typeface="+mn-lt"/>
                  </a:rPr>
                  <a:t> function simply</a:t>
                </a:r>
                <a:r>
                  <a:rPr lang="en-GB" b="0" strike="noStrike" spc="-1" dirty="0">
                    <a:latin typeface="+mn-lt"/>
                  </a:rPr>
                  <a:t> returns</a:t>
                </a:r>
                <a:r>
                  <a:rPr lang="en-GB" b="0" strike="noStrike" spc="-1" baseline="0" dirty="0">
                    <a:latin typeface="+mn-lt"/>
                  </a:rPr>
                  <a:t> an output value of 6.</a:t>
                </a:r>
                <a:endParaRPr lang="en-GB" b="0" strike="noStrike" spc="-1" dirty="0">
                  <a:latin typeface="+mn-lt"/>
                </a:endParaRPr>
              </a:p>
              <a:p>
                <a:pPr>
                  <a:lnSpc>
                    <a:spcPct val="100000"/>
                  </a:lnSpc>
                </a:pPr>
                <a:endParaRPr lang="en-GB" b="0" strike="noStrike" spc="-1" dirty="0">
                  <a:latin typeface="Arial"/>
                </a:endParaRPr>
              </a:p>
              <a:p>
                <a:pPr>
                  <a:lnSpc>
                    <a:spcPct val="100000"/>
                  </a:lnSpc>
                </a:pPr>
                <a:endParaRPr lang="en-GB" b="0" strike="noStrike" spc="-1" dirty="0">
                  <a:latin typeface="Arial"/>
                </a:endParaRPr>
              </a:p>
            </p:txBody>
          </p:sp>
        </mc:Choice>
        <mc:Fallback xmlns="">
          <p:sp>
            <p:nvSpPr>
              <p:cNvPr id="1007" name="PlaceHolder 2"/>
              <p:cNvSpPr>
                <a:spLocks noGrp="1"/>
              </p:cNvSpPr>
              <p:nvPr>
                <p:ph type="body"/>
              </p:nvPr>
            </p:nvSpPr>
            <p:spPr>
              <a:xfrm>
                <a:off x="550628" y="45756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strike="noStrike" spc="-1" dirty="0">
                    <a:latin typeface="Calibri" panose="020F0502020204030204" pitchFamily="34" charset="0"/>
                    <a:cs typeface="Calibri" panose="020F0502020204030204" pitchFamily="34" charset="0"/>
                  </a:rPr>
                  <a:t>Slide 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Functions can be thought of as simple input/output boxes.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Machine learning algorithms are functions, or combinations of many functions, that ingest data, and produce some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How they do this is hard to convey without some basic mathematics!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For instance here is a function that accepts two inputs, </a:t>
                </a:r>
                <a:r>
                  <a:rPr lang="en-GB" b="0" i="0" strike="noStrike" spc="-1" dirty="0">
                    <a:latin typeface="Cambria Math" panose="02040503050406030204" pitchFamily="18" charset="0"/>
                  </a:rPr>
                  <a:t>𝑥</a:t>
                </a:r>
                <a:r>
                  <a:rPr lang="en-GB" b="0" strike="noStrike" spc="-1" dirty="0">
                    <a:latin typeface="+mn-lt"/>
                  </a:rPr>
                  <a:t> and </a:t>
                </a:r>
                <a:r>
                  <a:rPr lang="en-GB" b="0" i="0" strike="noStrike" spc="-1" dirty="0">
                    <a:latin typeface="Cambria Math" panose="02040503050406030204" pitchFamily="18" charset="0"/>
                  </a:rPr>
                  <a:t>𝑦</a:t>
                </a:r>
                <a:r>
                  <a:rPr lang="en-GB" b="0" strike="noStrike" spc="-1" dirty="0">
                    <a:latin typeface="+mn-lt"/>
                  </a:rPr>
                  <a:t>. It returns</a:t>
                </a:r>
                <a:r>
                  <a:rPr lang="en-GB" b="0" strike="noStrike" spc="-1" baseline="0" dirty="0">
                    <a:latin typeface="+mn-lt"/>
                  </a:rPr>
                  <a:t> an output value that is simply equal to </a:t>
                </a:r>
                <a:r>
                  <a:rPr lang="en-GB" b="0" i="0" strike="noStrike" spc="-1" baseline="0" dirty="0">
                    <a:latin typeface="Cambria Math" panose="02040503050406030204" pitchFamily="18" charset="0"/>
                  </a:rPr>
                  <a:t>𝑥</a:t>
                </a:r>
                <a:r>
                  <a:rPr lang="en-GB" b="0" strike="noStrike" spc="-1" baseline="0" dirty="0">
                    <a:latin typeface="+mn-lt"/>
                  </a:rPr>
                  <a:t> plus </a:t>
                </a:r>
                <a:r>
                  <a:rPr lang="en-GB" b="0" i="0" strike="noStrike" spc="-1" baseline="0" dirty="0">
                    <a:latin typeface="Cambria Math" panose="02040503050406030204" pitchFamily="18" charset="0"/>
                  </a:rPr>
                  <a:t>𝑦</a:t>
                </a:r>
                <a:r>
                  <a:rPr lang="en-GB" b="0" strike="noStrike" spc="-1" baseline="0" dirty="0">
                    <a:latin typeface="+mn-lt"/>
                  </a:rPr>
                  <a:t>.</a:t>
                </a: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If we have </a:t>
                </a:r>
                <a:r>
                  <a:rPr lang="en-GB" b="0" i="0" strike="noStrike" spc="-1" dirty="0">
                    <a:latin typeface="Cambria Math" panose="02040503050406030204" pitchFamily="18" charset="0"/>
                  </a:rPr>
                  <a:t>𝑥=2</a:t>
                </a:r>
                <a:r>
                  <a:rPr lang="en-GB" b="0" strike="noStrike" spc="-1" dirty="0">
                    <a:latin typeface="+mn-lt"/>
                  </a:rPr>
                  <a:t> and </a:t>
                </a:r>
                <a:r>
                  <a:rPr lang="en-GB" b="0" i="0" strike="noStrike" spc="-1" dirty="0">
                    <a:latin typeface="Cambria Math" panose="02040503050406030204" pitchFamily="18" charset="0"/>
                  </a:rPr>
                  <a:t>𝑦=4</a:t>
                </a:r>
                <a:r>
                  <a:rPr lang="en-GB" b="0" strike="noStrike" spc="-1" dirty="0">
                    <a:latin typeface="+mn-lt"/>
                  </a:rPr>
                  <a:t> this</a:t>
                </a:r>
                <a:r>
                  <a:rPr lang="en-GB" b="0" strike="noStrike" spc="-1" baseline="0" dirty="0">
                    <a:latin typeface="+mn-lt"/>
                  </a:rPr>
                  <a:t> function simply</a:t>
                </a:r>
                <a:r>
                  <a:rPr lang="en-GB" b="0" strike="noStrike" spc="-1" dirty="0">
                    <a:latin typeface="+mn-lt"/>
                  </a:rPr>
                  <a:t> returns</a:t>
                </a:r>
                <a:r>
                  <a:rPr lang="en-GB" b="0" strike="noStrike" spc="-1" baseline="0" dirty="0">
                    <a:latin typeface="+mn-lt"/>
                  </a:rPr>
                  <a:t> an output value of 6.</a:t>
                </a:r>
                <a:endParaRPr lang="en-GB" b="0" strike="noStrike" spc="-1" dirty="0">
                  <a:latin typeface="+mn-lt"/>
                </a:endParaRPr>
              </a:p>
              <a:p>
                <a:pPr>
                  <a:lnSpc>
                    <a:spcPct val="100000"/>
                  </a:lnSpc>
                </a:pPr>
                <a:endParaRPr lang="en-GB" b="0" strike="noStrike" spc="-1" dirty="0">
                  <a:latin typeface="Arial"/>
                </a:endParaRPr>
              </a:p>
              <a:p>
                <a:pPr>
                  <a:lnSpc>
                    <a:spcPct val="100000"/>
                  </a:lnSpc>
                </a:pPr>
                <a:endParaRPr lang="en-GB" b="0" strike="noStrike" spc="-1" dirty="0">
                  <a:latin typeface="Arial"/>
                </a:endParaRPr>
              </a:p>
            </p:txBody>
          </p:sp>
        </mc:Fallback>
      </mc:AlternateContent>
    </p:spTree>
    <p:extLst>
      <p:ext uri="{BB962C8B-B14F-4D97-AF65-F5344CB8AC3E}">
        <p14:creationId xmlns:p14="http://schemas.microsoft.com/office/powerpoint/2010/main" val="3398276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431359" y="73549"/>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Suppose we have some input data that contains features describing patients that recently had a blood test.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We desire a function that can accurately assign labels to patients indicating whether or not they’re diabetic.</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What we need is a mapping function. This is a function that maps input values in </a:t>
                </a:r>
                <a14:m>
                  <m:oMath xmlns:m="http://schemas.openxmlformats.org/officeDocument/2006/math">
                    <m:r>
                      <a:rPr lang="en-GB" b="0" i="1" strike="noStrike" spc="-1" dirty="0" smtClean="0">
                        <a:solidFill>
                          <a:schemeClr val="tx1"/>
                        </a:solidFill>
                        <a:latin typeface="Cambria Math" panose="02040503050406030204" pitchFamily="18" charset="0"/>
                      </a:rPr>
                      <m:t>𝑋</m:t>
                    </m:r>
                  </m:oMath>
                </a14:m>
                <a:r>
                  <a:rPr lang="en-GB" b="0" strike="noStrike" spc="-1" dirty="0">
                    <a:solidFill>
                      <a:schemeClr val="tx1"/>
                    </a:solidFill>
                    <a:latin typeface="+mn-lt"/>
                  </a:rPr>
                  <a:t>, to the correct labels in </a:t>
                </a:r>
                <a14:m>
                  <m:oMath xmlns:m="http://schemas.openxmlformats.org/officeDocument/2006/math">
                    <m:r>
                      <a:rPr lang="en-GB" b="0" i="1" strike="noStrike" spc="-1" dirty="0" smtClean="0">
                        <a:solidFill>
                          <a:schemeClr val="tx1"/>
                        </a:solidFill>
                        <a:latin typeface="Cambria Math" panose="02040503050406030204" pitchFamily="18" charset="0"/>
                      </a:rPr>
                      <m:t>𝑌</m:t>
                    </m:r>
                  </m:oMath>
                </a14:m>
                <a:r>
                  <a:rPr lang="en-GB" b="0" strike="noStrike" spc="-1" dirty="0">
                    <a:solidFill>
                      <a:schemeClr val="tx1"/>
                    </a:solidFill>
                    <a:latin typeface="+mn-lt"/>
                  </a:rPr>
                  <a:t>.</a:t>
                </a:r>
              </a:p>
              <a:p>
                <a:pPr>
                  <a:defRPr sz="1600"/>
                </a:pPr>
                <a:endParaRPr lang="en-US" dirty="0">
                  <a:solidFill>
                    <a:schemeClr val="tx1"/>
                  </a:solidFill>
                </a:endParaRPr>
              </a:p>
              <a:p>
                <a:pPr>
                  <a:defRPr sz="1600"/>
                </a:pPr>
                <a:r>
                  <a:rPr lang="en-US" dirty="0">
                    <a:solidFill>
                      <a:schemeClr val="tx1"/>
                    </a:solidFill>
                  </a:rPr>
                  <a:t>A simple function would be something that splits the data on a single feature. For example, if the value of feature 1 is less than or equal to 0, then predict 0 which is the non-diabetic label, otherwise predict 1. Here learning involves finding a feature, and a split value over that feature, that achieves the fewest errors possible.</a:t>
                </a:r>
              </a:p>
              <a:p>
                <a:pPr>
                  <a:lnSpc>
                    <a:spcPct val="100000"/>
                  </a:lnSpc>
                </a:pPr>
                <a:endParaRPr lang="en-GB" b="0" strike="noStrike" spc="-1" dirty="0">
                  <a:solidFill>
                    <a:schemeClr val="tx1"/>
                  </a:solidFill>
                  <a:latin typeface="Arial"/>
                </a:endParaRPr>
              </a:p>
            </p:txBody>
          </p:sp>
        </mc:Choice>
        <mc:Fallback xmlns="">
          <p:sp>
            <p:nvSpPr>
              <p:cNvPr id="1007" name="PlaceHolder 2"/>
              <p:cNvSpPr>
                <a:spLocks noGrp="1"/>
              </p:cNvSpPr>
              <p:nvPr>
                <p:ph type="body"/>
              </p:nvPr>
            </p:nvSpPr>
            <p:spPr>
              <a:xfrm>
                <a:off x="431359" y="73549"/>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1" u="sng" strike="noStrike" spc="-1" dirty="0">
                    <a:solidFill>
                      <a:schemeClr val="tx1"/>
                    </a:solidFill>
                    <a:latin typeface="Calibri" panose="020F0502020204030204" pitchFamily="34" charset="0"/>
                    <a:cs typeface="Calibri" panose="020F0502020204030204" pitchFamily="34" charset="0"/>
                  </a:rPr>
                  <a:t>Slide 14</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a:lnSpc>
                    <a:spcPct val="100000"/>
                  </a:lnSpc>
                </a:pPr>
                <a:r>
                  <a:rPr lang="en-GB" b="1" i="1" strike="noStrike" spc="-1" dirty="0">
                    <a:solidFill>
                      <a:schemeClr val="tx1"/>
                    </a:solidFill>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Suppose we have some input data that contains features describing patients that recently had a blood test.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a:lnSpc>
                    <a:spcPct val="100000"/>
                  </a:lnSpc>
                </a:pPr>
                <a:r>
                  <a:rPr lang="en-GB" b="1" i="1" strike="noStrike" spc="-1" dirty="0">
                    <a:solidFill>
                      <a:schemeClr val="tx1"/>
                    </a:solidFill>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We desire a function that can accurately assign labels to patients indicating whether or not they’re diabetic.</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a:lnSpc>
                    <a:spcPct val="100000"/>
                  </a:lnSpc>
                </a:pPr>
                <a:r>
                  <a:rPr lang="en-GB" b="1" i="1" strike="noStrike" spc="-1" dirty="0">
                    <a:solidFill>
                      <a:schemeClr val="tx1"/>
                    </a:solidFill>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latin typeface="+mn-lt"/>
                  </a:rPr>
                  <a:t>What we need is a mapping function. This is a function that maps input values in </a:t>
                </a:r>
                <a:r>
                  <a:rPr lang="en-GB" b="0" i="0" strike="noStrike" spc="-1" dirty="0">
                    <a:solidFill>
                      <a:schemeClr val="tx1"/>
                    </a:solidFill>
                    <a:latin typeface="Cambria Math" panose="02040503050406030204" pitchFamily="18" charset="0"/>
                  </a:rPr>
                  <a:t>𝑋</a:t>
                </a:r>
                <a:r>
                  <a:rPr lang="en-GB" b="0" strike="noStrike" spc="-1" dirty="0">
                    <a:solidFill>
                      <a:schemeClr val="tx1"/>
                    </a:solidFill>
                    <a:latin typeface="+mn-lt"/>
                  </a:rPr>
                  <a:t>, to the correct labels in </a:t>
                </a:r>
                <a:r>
                  <a:rPr lang="en-GB" b="0" i="0" strike="noStrike" spc="-1" dirty="0">
                    <a:solidFill>
                      <a:schemeClr val="tx1"/>
                    </a:solidFill>
                    <a:latin typeface="Cambria Math" panose="02040503050406030204" pitchFamily="18" charset="0"/>
                  </a:rPr>
                  <a:t>𝑌</a:t>
                </a:r>
                <a:r>
                  <a:rPr lang="en-GB" b="0" strike="noStrike" spc="-1"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latin typeface="+mn-lt"/>
                </a:endParaRPr>
              </a:p>
              <a:p>
                <a:pPr>
                  <a:lnSpc>
                    <a:spcPct val="100000"/>
                  </a:lnSpc>
                </a:pPr>
                <a:r>
                  <a:rPr lang="en-GB" b="1" i="1" strike="noStrike" spc="-1" dirty="0">
                    <a:solidFill>
                      <a:schemeClr val="tx1"/>
                    </a:solidFill>
                    <a:latin typeface="+mn-lt"/>
                  </a:rPr>
                  <a:t>Click</a:t>
                </a:r>
              </a:p>
              <a:p>
                <a:pPr>
                  <a:defRPr sz="1600"/>
                </a:pPr>
                <a:endParaRPr lang="en-US" dirty="0">
                  <a:solidFill>
                    <a:schemeClr val="tx1"/>
                  </a:solidFill>
                </a:endParaRPr>
              </a:p>
              <a:p>
                <a:pPr>
                  <a:defRPr sz="1600"/>
                </a:pPr>
                <a:r>
                  <a:rPr lang="en-US" dirty="0">
                    <a:solidFill>
                      <a:schemeClr val="tx1"/>
                    </a:solidFill>
                  </a:rPr>
                  <a:t>A simple function would be something that splits the data on a single feature. For example, if the value of feature 1 is less than or equal to 0, then predict 0 which is the non-diabetic label, otherwise predict 1. Here learning involves finding a feature, and a split value over that feature, that achieves the fewest errors possible.</a:t>
                </a:r>
              </a:p>
              <a:p>
                <a:pPr>
                  <a:lnSpc>
                    <a:spcPct val="100000"/>
                  </a:lnSpc>
                </a:pPr>
                <a:endParaRPr lang="en-GB" b="0" strike="noStrike" spc="-1" dirty="0">
                  <a:solidFill>
                    <a:schemeClr val="tx1"/>
                  </a:solidFill>
                  <a:latin typeface="Arial"/>
                </a:endParaRPr>
              </a:p>
            </p:txBody>
          </p:sp>
        </mc:Fallback>
      </mc:AlternateContent>
    </p:spTree>
    <p:extLst>
      <p:ext uri="{BB962C8B-B14F-4D97-AF65-F5344CB8AC3E}">
        <p14:creationId xmlns:p14="http://schemas.microsoft.com/office/powerpoint/2010/main" val="127242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685980" y="1703747"/>
            <a:ext cx="5486040" cy="4114440"/>
          </a:xfrm>
          <a:prstGeom prst="rect">
            <a:avLst/>
          </a:prstGeom>
        </p:spPr>
        <p:txBody>
          <a:bodyPr tIns="91440" bIns="91440"/>
          <a:lstStyle/>
          <a:p>
            <a:r>
              <a:rPr lang="en-GB" kern="1200" dirty="0">
                <a:effectLst/>
                <a:latin typeface="+mn-lt"/>
                <a:ea typeface="+mn-ea"/>
                <a:cs typeface="+mn-cs"/>
              </a:rPr>
              <a:t>We can visualise the method used to split this data using the age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Either assign the diabetic label if age is less than or equal to 34….</a:t>
            </a:r>
          </a:p>
          <a:p>
            <a:pPr>
              <a:lnSpc>
                <a:spcPct val="100000"/>
              </a:lnSpc>
            </a:pPr>
            <a:endParaRPr lang="en-GB"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Otherwise predict non-diabetic.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This example may seem entirely contrived. However we’ve actually just encountered our very first machine learning algorithm. It’s called a “Decision Stump”.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A Decision Stump is a linear separator, which can also be described as a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It simply looks for the best feature to split upon, based on the information in the training set. It uses the labels in the training set to guide the feature search, and to find the best split value.</a:t>
            </a:r>
          </a:p>
          <a:p>
            <a:pPr>
              <a:lnSpc>
                <a:spcPct val="100000"/>
              </a:lnSpc>
            </a:pPr>
            <a:endParaRPr lang="en-GB" b="0" strike="noStrike" spc="-1" dirty="0">
              <a:latin typeface="Arial"/>
            </a:endParaRPr>
          </a:p>
          <a:p>
            <a:pPr>
              <a:lnSpc>
                <a:spcPct val="100000"/>
              </a:lnSpc>
            </a:pPr>
            <a:r>
              <a:rPr lang="en-GB" b="0" strike="noStrike" spc="-1" dirty="0">
                <a:latin typeface="Arial"/>
              </a:rPr>
              <a:t>The Decision Stump produces a single linear separator. This means it is only useful for problems where there are two classes which may be separable using a linear decision boundary.</a:t>
            </a:r>
          </a:p>
        </p:txBody>
      </p:sp>
    </p:spTree>
    <p:extLst>
      <p:ext uri="{BB962C8B-B14F-4D97-AF65-F5344CB8AC3E}">
        <p14:creationId xmlns:p14="http://schemas.microsoft.com/office/powerpoint/2010/main" val="306990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74482" y="28247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 learning process for the decision stump is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For each feature in the data, the stump will search for a threshold across all features, that minimises the error rate.</a:t>
            </a:r>
          </a:p>
          <a:p>
            <a:pPr>
              <a:lnSpc>
                <a:spcPct val="100000"/>
              </a:lnSpc>
            </a:pPr>
            <a:endParaRPr lang="en-GB"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can see how the stump makes fewer and fewer errors, as it moves toward the optimal split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In our example we used age as a feature, and our split-value = 34. There are better ways to split this data accurately. However, the Decision Stump is too simple to find those solutions. Only more complex methods that produce non-linear decision boundaries, can solve this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 </a:t>
            </a:r>
          </a:p>
          <a:p>
            <a:pPr>
              <a:lnSpc>
                <a:spcPct val="100000"/>
              </a:lnSpc>
            </a:pPr>
            <a:endParaRPr lang="en-GB" b="0" strike="noStrike" spc="-1" dirty="0">
              <a:latin typeface="Arial"/>
            </a:endParaRPr>
          </a:p>
        </p:txBody>
      </p:sp>
    </p:spTree>
    <p:extLst>
      <p:ext uri="{BB962C8B-B14F-4D97-AF65-F5344CB8AC3E}">
        <p14:creationId xmlns:p14="http://schemas.microsoft.com/office/powerpoint/2010/main" val="3887404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177097" y="203118"/>
            <a:ext cx="6183946" cy="4186001"/>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You’ve now seen a linear model in action, and learned what a decision boundary is.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Real-world problems are complex - so too are the decision boundaries needed to accurately separate data.</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r>
              <a:rPr lang="en-GB" b="0" strike="noStrike" spc="-1" dirty="0">
                <a:latin typeface="+mn-lt"/>
              </a:rPr>
              <a:t>This means linear models don’t always work well. More complex ML algorithms are required. The image to the left visualises the same patient data before using different features. </a:t>
            </a:r>
            <a:r>
              <a:rPr lang="en-GB" kern="1200" dirty="0">
                <a:effectLst/>
                <a:latin typeface="+mn-lt"/>
                <a:ea typeface="+mn-ea"/>
                <a:cs typeface="+mn-cs"/>
              </a:rPr>
              <a:t>We can see a decision boundary represented by the black line, that effectively classifies the data. The data points that fall within the shaded region are classified as diabetic, all other data points are labelled non-diabetic. This boundary achieves optimal accuracy on the training data.</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When we generalise well we can produce effective decision boundaries such as this.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However sometimes we don’t perform well in practice.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can underfit to our data (see the notes for Part 1, Slide 17). Here we can see a new decision boundary represented by the dashed blue line. Now examples falling into the blue shaded area are classified as diabetic, and all other data points as non-diabetic.</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overfit to our data (see the notes for Part 1, Slide 17). Here we can see a new decision boundary represented by the dashed red line. Now examples falling into the red shaded area are classified as diabetic, and all other data points as non-diabetic. This boundary achieves perfect accuracy, but this will not transfer well to new data.</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Decision boundaries allow us to visualise this happening, so we can guard against it. Ideally we need boundaries that generalise well to new data.</a:t>
            </a:r>
          </a:p>
        </p:txBody>
      </p:sp>
    </p:spTree>
    <p:extLst>
      <p:ext uri="{BB962C8B-B14F-4D97-AF65-F5344CB8AC3E}">
        <p14:creationId xmlns:p14="http://schemas.microsoft.com/office/powerpoint/2010/main" val="4256764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What we’ve talked about so far - this isn’t really learning right? We can’t say that decision stumps really learn at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Instead we’ve reduced learning to a search for parameters, that minimise some error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Learning effectively reduced to a parameter 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When this works well it provides the illusion of intelligence – but this isn’t how you or I learn. Lets carry on and consider some other classification algorithms.</a:t>
            </a: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1629885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Classification algorithms come in all shapes and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Despite their differences, inside they are comprised of functions that attempt to perform the mapping from examples to labels. They mostly differ in how that mapping is actually done.</a:t>
            </a: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What they have in common: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none"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u="none"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All are evaluated against some </a:t>
            </a:r>
            <a:r>
              <a:rPr lang="en-GB" sz="2700" i="1" u="none"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feedback</a:t>
            </a:r>
            <a:r>
              <a:rPr lang="en-GB" sz="2000" u="none"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metric, which guides their learning - call this the error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They must choose (find) parameter values that minimise this error rate.</a:t>
            </a: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196351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04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455213" y="457560"/>
                <a:ext cx="5486040" cy="4114440"/>
              </a:xfrm>
              <a:prstGeom prst="rect">
                <a:avLst/>
              </a:prstGeom>
            </p:spPr>
            <p:txBody>
              <a:bodyPr tIns="91440" bIns="91440"/>
              <a:lstStyle/>
              <a:p>
                <a:pPr marL="0" marR="0" lvl="0" indent="0"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effectLst/>
                    <a:latin typeface="+mn-lt"/>
                  </a:rPr>
                  <a:t>How does this view of human knowledge and decision making relate to automated machine learning. Well, machine learning algorithms actually make decisions similarly to humans. This means they are subject to the same problems of bias, and flawed decision making. However the means by which this happens is quite different.</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GB" dirty="0">
                    <a:solidFill>
                      <a:schemeClr val="tx1"/>
                    </a:solidFill>
                    <a:effectLst/>
                    <a:latin typeface="Calibri" panose="020F0502020204030204" pitchFamily="34" charset="0"/>
                    <a:cs typeface="Calibri" panose="020F0502020204030204" pitchFamily="34" charset="0"/>
                  </a:rPr>
                  <a:t>This is because Machine Learning is concerned with making optimal decisions primarily using the tools of statistics.</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US" dirty="0">
                    <a:solidFill>
                      <a:schemeClr val="tx1"/>
                    </a:solidFill>
                    <a:effectLst/>
                  </a:rPr>
                  <a:t>Artificial systems receive features taken from sensors (e.g. cameras, microphones etc.) or data from some other computational/record system that keeps track of information. Much like in humans, where experiences are associated with outcomes, the input features are associated with some outcome\label. This is represented by the set </a:t>
                </a:r>
                <a14:m>
                  <m:oMath xmlns:m="http://schemas.openxmlformats.org/officeDocument/2006/math">
                    <m:r>
                      <a:rPr lang="en-US" i="1" dirty="0" smtClean="0">
                        <a:solidFill>
                          <a:schemeClr val="tx1"/>
                        </a:solidFill>
                        <a:effectLst/>
                        <a:latin typeface="Cambria Math" panose="02040503050406030204" pitchFamily="18" charset="0"/>
                      </a:rPr>
                      <m:t>𝐸</m:t>
                    </m:r>
                  </m:oMath>
                </a14:m>
                <a:r>
                  <a:rPr lang="en-US" dirty="0">
                    <a:solidFill>
                      <a:schemeClr val="tx1"/>
                    </a:solidFill>
                    <a:effectLst/>
                  </a:rPr>
                  <a:t>. </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US" dirty="0">
                  <a:solidFill>
                    <a:schemeClr val="tx1"/>
                  </a:solidFill>
                  <a:effectLs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US" dirty="0">
                    <a:solidFill>
                      <a:schemeClr val="tx1"/>
                    </a:solidFill>
                    <a:effectLst/>
                  </a:rPr>
                  <a:t>To make decisions and predictions using this information, machine learning uses statistics. This type of mathematical decision making uses only the evidence available.  You may think that this makes automated learning immune to bias. This is unfortunately not the case. Machine learning can be just as fallible for two main reasons.</a:t>
                </a:r>
              </a:p>
            </p:txBody>
          </p:sp>
        </mc:Choice>
        <mc:Fallback xmlns="">
          <p:sp>
            <p:nvSpPr>
              <p:cNvPr id="1007" name="PlaceHolder 2"/>
              <p:cNvSpPr>
                <a:spLocks noGrp="1"/>
              </p:cNvSpPr>
              <p:nvPr>
                <p:ph type="body"/>
              </p:nvPr>
            </p:nvSpPr>
            <p:spPr>
              <a:xfrm>
                <a:off x="455213" y="457560"/>
                <a:ext cx="5486040" cy="4114440"/>
              </a:xfrm>
              <a:prstGeom prst="rect">
                <a:avLst/>
              </a:prstGeom>
            </p:spPr>
            <p:txBody>
              <a:bodyPr tIns="91440" bIns="91440"/>
              <a:lstStyle/>
              <a:p>
                <a:pPr marL="0" marR="0" lvl="0" indent="0" defTabSz="914400" rtl="0" eaLnBrk="1" fontAlgn="auto" latinLnBrk="0" hangingPunct="1">
                  <a:lnSpc>
                    <a:spcPct val="100000"/>
                  </a:lnSpc>
                  <a:spcBef>
                    <a:spcPts val="0"/>
                  </a:spcBef>
                  <a:spcAft>
                    <a:spcPts val="0"/>
                  </a:spcAft>
                  <a:buClrTx/>
                  <a:buSzTx/>
                  <a:buFontTx/>
                  <a:buNone/>
                  <a:tabLst/>
                  <a:defRPr sz="1600"/>
                </a:pPr>
                <a:r>
                  <a:rPr lang="en-GB" b="1" u="sng" strike="noStrike" spc="-1" dirty="0">
                    <a:solidFill>
                      <a:schemeClr val="tx1"/>
                    </a:solidFill>
                    <a:effectLst/>
                    <a:latin typeface="Calibri" panose="020F0502020204030204" pitchFamily="34" charset="0"/>
                    <a:cs typeface="Calibri" panose="020F0502020204030204" pitchFamily="34" charset="0"/>
                  </a:rPr>
                  <a:t>Slide 3</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GB" b="0" strike="noStrike" spc="-1" dirty="0">
                    <a:solidFill>
                      <a:schemeClr val="tx1"/>
                    </a:solidFill>
                    <a:effectLst/>
                    <a:latin typeface="+mn-lt"/>
                  </a:rPr>
                  <a:t>How does this view of human knowledge and decision making relate to automated machine learning. Well, machine learning algorithms actually make decisions similarly to humans. This means they are subject to the same problems of bias, and flawed decision making. However the means by which this happens is quite different.</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a:lnSpc>
                    <a:spcPct val="100000"/>
                  </a:lnSpc>
                </a:pPr>
                <a:r>
                  <a:rPr lang="en-GB" b="1" i="1" strike="noStrike" spc="-1" dirty="0">
                    <a:solidFill>
                      <a:schemeClr val="tx1"/>
                    </a:solidFill>
                    <a:effectLst/>
                    <a:latin typeface="+mn-lt"/>
                  </a:rPr>
                  <a:t>Click</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GB" dirty="0">
                    <a:solidFill>
                      <a:schemeClr val="tx1"/>
                    </a:solidFill>
                    <a:effectLst/>
                    <a:latin typeface="Calibri" panose="020F0502020204030204" pitchFamily="34" charset="0"/>
                    <a:cs typeface="Calibri" panose="020F0502020204030204" pitchFamily="34" charset="0"/>
                  </a:rPr>
                  <a:t>This is because Machine Learning is concerned with making optimal decisions primarily using the tools of statistics.</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a:lnSpc>
                    <a:spcPct val="100000"/>
                  </a:lnSpc>
                </a:pPr>
                <a:r>
                  <a:rPr lang="en-GB" b="1" i="1" strike="noStrike" spc="-1" dirty="0">
                    <a:solidFill>
                      <a:schemeClr val="tx1"/>
                    </a:solidFill>
                    <a:effectLst/>
                    <a:latin typeface="+mn-lt"/>
                  </a:rPr>
                  <a:t>Click</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GB" b="0" strike="noStrike" spc="-1" dirty="0">
                  <a:solidFill>
                    <a:schemeClr val="tx1"/>
                  </a:solidFill>
                  <a:effectLst/>
                  <a:latin typeface="+mn-l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US" dirty="0">
                    <a:solidFill>
                      <a:schemeClr val="tx1"/>
                    </a:solidFill>
                    <a:effectLst/>
                  </a:rPr>
                  <a:t>Artificial systems receive features taken from sensors (e.g. cameras, microphones etc.) or data from some other computational/record system that keeps track of information. Much like in humans, where experiences are associated with outcomes, the input features are associated with some outcome\label. This is represented by the set </a:t>
                </a:r>
                <a:r>
                  <a:rPr lang="en-US" i="0" dirty="0">
                    <a:solidFill>
                      <a:schemeClr val="tx1"/>
                    </a:solidFill>
                    <a:effectLst/>
                    <a:latin typeface="Cambria Math" panose="02040503050406030204" pitchFamily="18" charset="0"/>
                  </a:rPr>
                  <a:t>𝐸</a:t>
                </a:r>
                <a:r>
                  <a:rPr lang="en-US" dirty="0">
                    <a:solidFill>
                      <a:schemeClr val="tx1"/>
                    </a:solidFill>
                    <a:effectLst/>
                  </a:rPr>
                  <a:t>. </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US" dirty="0">
                  <a:solidFill>
                    <a:schemeClr val="tx1"/>
                  </a:solidFill>
                  <a:effectLst/>
                </a:endParaRPr>
              </a:p>
              <a:p>
                <a:pPr>
                  <a:lnSpc>
                    <a:spcPct val="100000"/>
                  </a:lnSpc>
                </a:pPr>
                <a:r>
                  <a:rPr lang="en-GB" b="1" i="1" strike="noStrike" spc="-1" dirty="0">
                    <a:solidFill>
                      <a:schemeClr val="tx1"/>
                    </a:solidFill>
                    <a:effectLst/>
                    <a:latin typeface="+mn-lt"/>
                  </a:rPr>
                  <a:t>Click</a:t>
                </a:r>
              </a:p>
              <a:p>
                <a:pPr marL="0" marR="0" lvl="0" indent="0" defTabSz="914400" rtl="0" eaLnBrk="1" fontAlgn="auto" latinLnBrk="0" hangingPunct="1">
                  <a:lnSpc>
                    <a:spcPct val="100000"/>
                  </a:lnSpc>
                  <a:spcBef>
                    <a:spcPts val="0"/>
                  </a:spcBef>
                  <a:spcAft>
                    <a:spcPts val="0"/>
                  </a:spcAft>
                  <a:buClrTx/>
                  <a:buSzTx/>
                  <a:buFontTx/>
                  <a:buNone/>
                  <a:tabLst/>
                  <a:defRPr sz="1600"/>
                </a:pPr>
                <a:endParaRPr lang="en-US" dirty="0">
                  <a:solidFill>
                    <a:schemeClr val="tx1"/>
                  </a:solidFill>
                  <a:effectLst/>
                </a:endParaRPr>
              </a:p>
              <a:p>
                <a:pPr marL="0" marR="0" lvl="0" indent="0" defTabSz="914400" rtl="0" eaLnBrk="1" fontAlgn="auto" latinLnBrk="0" hangingPunct="1">
                  <a:lnSpc>
                    <a:spcPct val="100000"/>
                  </a:lnSpc>
                  <a:spcBef>
                    <a:spcPts val="0"/>
                  </a:spcBef>
                  <a:spcAft>
                    <a:spcPts val="0"/>
                  </a:spcAft>
                  <a:buClrTx/>
                  <a:buSzTx/>
                  <a:buFontTx/>
                  <a:buNone/>
                  <a:tabLst/>
                  <a:defRPr sz="1600"/>
                </a:pPr>
                <a:r>
                  <a:rPr lang="en-US" dirty="0">
                    <a:solidFill>
                      <a:schemeClr val="tx1"/>
                    </a:solidFill>
                    <a:effectLst/>
                  </a:rPr>
                  <a:t>To make decisions and predictions using this information, machine learning uses statistics. This type of mathematical decision making uses only the evidence available.  You may think that this makes automated learning immune to bias. This is unfortunately not the case. Machine learning can be just as fallible for two main reasons.</a:t>
                </a:r>
              </a:p>
            </p:txBody>
          </p:sp>
        </mc:Fallback>
      </mc:AlternateContent>
    </p:spTree>
    <p:extLst>
      <p:ext uri="{BB962C8B-B14F-4D97-AF65-F5344CB8AC3E}">
        <p14:creationId xmlns:p14="http://schemas.microsoft.com/office/powerpoint/2010/main" val="60249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There are two main types of machine learning classifier. Discriminative approaches, and Generative approaches.</a:t>
            </a:r>
          </a:p>
          <a:p>
            <a:pPr>
              <a:lnSpc>
                <a:spcPct val="100000"/>
              </a:lnSpc>
            </a:pPr>
            <a:endParaRPr lang="en-GB" sz="1200" b="1" i="1" strike="noStrike" spc="-1" dirty="0">
              <a:solidFill>
                <a:srgbClr val="FFFF00"/>
              </a:solidFill>
              <a:latin typeface="+mn-lt"/>
              <a:cs typeface="Calibri" panose="020F0502020204030204" pitchFamily="34" charset="0"/>
            </a:endParaRPr>
          </a:p>
          <a:p>
            <a:pPr>
              <a:lnSpc>
                <a:spcPct val="100000"/>
              </a:lnSpc>
            </a:pPr>
            <a:r>
              <a:rPr lang="en-GB" sz="1200" dirty="0">
                <a:solidFill>
                  <a:srgbClr val="FFFF00"/>
                </a:solidFill>
                <a:latin typeface="Calibri" panose="020F0502020204030204" pitchFamily="34" charset="0"/>
                <a:cs typeface="Calibri" panose="020F0502020204030204" pitchFamily="34" charset="0"/>
              </a:rPr>
              <a:t>Discriminative methods learn the differences between the examples in a training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1" strike="noStrike" spc="-1" dirty="0">
              <a:solidFill>
                <a:srgbClr val="FFFF00"/>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strike="noStrike" spc="-1" dirty="0">
                <a:solidFill>
                  <a:srgbClr val="FFFF00"/>
                </a:solidFill>
                <a:latin typeface="+mn-lt"/>
                <a:cs typeface="Calibri" panose="020F0502020204030204" pitchFamily="34" charset="0"/>
              </a:rPr>
              <a:t>They </a:t>
            </a:r>
            <a:r>
              <a:rPr lang="en-GB" sz="1200" b="0" i="0" strike="noStrike" spc="-1" dirty="0">
                <a:solidFill>
                  <a:srgbClr val="FFFF00"/>
                </a:solidFill>
                <a:latin typeface="Calibri" panose="020F0502020204030204" pitchFamily="34" charset="0"/>
                <a:cs typeface="Calibri" panose="020F0502020204030204" pitchFamily="34" charset="0"/>
              </a:rPr>
              <a:t>u</a:t>
            </a:r>
            <a:r>
              <a:rPr lang="en-GB" sz="1200" dirty="0">
                <a:solidFill>
                  <a:srgbClr val="FFFF00"/>
                </a:solidFill>
                <a:latin typeface="Calibri" panose="020F0502020204030204" pitchFamily="34" charset="0"/>
                <a:cs typeface="Calibri" panose="020F0502020204030204" pitchFamily="34" charset="0"/>
              </a:rPr>
              <a:t>se those differences to classify and make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1" strike="noStrike" spc="-1" dirty="0">
              <a:solidFill>
                <a:srgbClr val="FFFF00"/>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00"/>
                </a:solidFill>
                <a:latin typeface="Calibri" panose="020F0502020204030204" pitchFamily="34" charset="0"/>
                <a:cs typeface="Calibri" panose="020F0502020204030204" pitchFamily="34" charset="0"/>
              </a:rPr>
              <a:t>We often think similarly, like in the Fossa example.</a:t>
            </a:r>
          </a:p>
          <a:p>
            <a:pPr>
              <a:lnSpc>
                <a:spcPct val="100000"/>
              </a:lnSpc>
            </a:pPr>
            <a:endParaRPr lang="en-GB" sz="1200" b="1" i="1" strike="noStrike" spc="-1" dirty="0">
              <a:solidFill>
                <a:srgbClr val="FFFF00"/>
              </a:solidFill>
              <a:latin typeface="+mn-lt"/>
              <a:cs typeface="Calibri" panose="020F0502020204030204" pitchFamily="34" charset="0"/>
            </a:endParaRPr>
          </a:p>
          <a:p>
            <a:pPr>
              <a:lnSpc>
                <a:spcPct val="100000"/>
              </a:lnSpc>
            </a:pPr>
            <a:r>
              <a:rPr lang="en-GB" sz="1200" dirty="0">
                <a:solidFill>
                  <a:srgbClr val="FFFF00"/>
                </a:solidFill>
                <a:latin typeface="Calibri" panose="020F0502020204030204" pitchFamily="34" charset="0"/>
                <a:cs typeface="Calibri" panose="020F0502020204030204" pitchFamily="34" charset="0"/>
              </a:rPr>
              <a:t>Generative methods learn a “model” of the classes in the training set.</a:t>
            </a:r>
          </a:p>
          <a:p>
            <a:pPr>
              <a:lnSpc>
                <a:spcPct val="100000"/>
              </a:lnSpc>
            </a:pPr>
            <a:endParaRPr lang="en-GB" sz="1200" b="1" i="1" strike="noStrike" spc="-1" dirty="0">
              <a:solidFill>
                <a:srgbClr val="FFFF00"/>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00"/>
                </a:solidFill>
                <a:latin typeface="Calibri" panose="020F0502020204030204" pitchFamily="34" charset="0"/>
                <a:cs typeface="Calibri" panose="020F0502020204030204" pitchFamily="34" charset="0"/>
              </a:rPr>
              <a:t>This model can be then compared against.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1" strike="noStrike" spc="-1" dirty="0">
              <a:solidFill>
                <a:srgbClr val="FFFF00"/>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00"/>
                </a:solidFill>
                <a:latin typeface="Calibri" panose="020F0502020204030204" pitchFamily="34" charset="0"/>
                <a:cs typeface="Calibri" panose="020F0502020204030204" pitchFamily="34" charset="0"/>
              </a:rPr>
              <a:t>We don’t usually think this way, e.g. given all the cats we’ve seen, what is the probability that this animal is a cat?</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There is an example in the notes that may help you better understand the difference between these approaches.</a:t>
            </a:r>
          </a:p>
          <a:p>
            <a:endParaRPr lang="en-GB" sz="1200" b="1"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2507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Lets consider an example of Generative decision making. We’re given some information regarding a disease, and then we’re asked to build a classifier that can predict if someone is afflicted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prevalence of the disease in the group of patients described by the prior probability. The prior probability can be read as meaning the probability the disease occurring, without</a:t>
                </a:r>
                <a:r>
                  <a:rPr lang="en-US" sz="2000" baseline="0" dirty="0"/>
                  <a:t> knowing any additional information</a:t>
                </a:r>
                <a:r>
                  <a:rPr lang="en-US" sz="2000" dirty="0"/>
                  <a:t>. This prior is equal to  </a:t>
                </a:r>
                <a14:m>
                  <m:oMath xmlns:m="http://schemas.openxmlformats.org/officeDocument/2006/math">
                    <m:r>
                      <a:rPr lang="en-US" sz="2000" i="1" dirty="0" smtClean="0">
                        <a:latin typeface="Cambria Math" panose="02040503050406030204" pitchFamily="18" charset="0"/>
                      </a:rPr>
                      <m:t>0.1 </m:t>
                    </m:r>
                  </m:oMath>
                </a14:m>
                <a:r>
                  <a:rPr lang="en-US" sz="2000" dirty="0"/>
                  <a:t>which corresponds to 10%.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Suppose there is some symptom associated with the disease. The symptom is “red spotty rash”. The likelihood of having this symptom,</a:t>
                </a:r>
                <a:r>
                  <a:rPr lang="en-GB" sz="2000" dirty="0"/>
                  <a:t> irrespective of whether or not you have the disease, is 0.1 or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likelihood of having this symptom, if afflicted with the disease, is given by the conditional probability. This can be read as, the probability of having the symptom, if afflicted by the disease. Here we see that 80% of the time, patients with the disease exhibit the symptom.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far we have some basic information. But our classifier needs to determine if a patient has the disease, given some set of symptoms. How to do this? It will vary for each patient as each may have different symptoms.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Thankfully there is a famous formula known as Bayes’ Theorem, that allows us to calculate this. For now we’ll just use the theorem, but the notes contain resources that will help you understand it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plug in our probabilities and begin computing the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see that if you have a red spotty rash, there is an 80% chance that you have the disease in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dirty="0">
                    <a:latin typeface="Calibri" panose="020F0502020204030204" pitchFamily="34" charset="0"/>
                    <a:cs typeface="Calibri" panose="020F0502020204030204" pitchFamily="34" charset="0"/>
                  </a:rPr>
                  <a:t>Slide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Lets consider an example of Generative decision making. We’re given some information regarding a disease, and then we’re asked to build a classifier that can predict if someone is afflicted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prevalence of the disease in the group of patients described by the prior probability. The prior probability can be read as meaning the probability the disease occurring, without</a:t>
                </a:r>
                <a:r>
                  <a:rPr lang="en-US" sz="2000" baseline="0" dirty="0"/>
                  <a:t> knowing any additional information</a:t>
                </a:r>
                <a:r>
                  <a:rPr lang="en-US" sz="2000" dirty="0"/>
                  <a:t>. This prior is equal to  </a:t>
                </a:r>
                <a:r>
                  <a:rPr lang="en-US" sz="2000" i="0" dirty="0">
                    <a:latin typeface="Cambria Math" panose="02040503050406030204" pitchFamily="18" charset="0"/>
                  </a:rPr>
                  <a:t>0.1 </a:t>
                </a:r>
                <a:r>
                  <a:rPr lang="en-US" sz="2000" dirty="0"/>
                  <a:t>which corresponds to 10%.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Suppose there is some symptom associated with the disease. The symptom is “red spotty rash”. The likelihood of having this symptom,</a:t>
                </a:r>
                <a:r>
                  <a:rPr lang="en-GB" sz="2000" dirty="0"/>
                  <a:t> irrespective of whether or not you have the disease, is 0.1 or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likelihood of having this symptom, if afflicted with the disease, is given by the conditional probability. This can be read as, the probability of having the symptom, if afflicted by the disease. Here we see that 80% of the time, patients with the disease exhibit the symptom.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far we have some basic information. But our classifier needs to determine if a patient has the disease, given some set of symptoms. How to do this? It will vary for each patient as each patient may have different symptoms.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Thankfully there is a famous formula known as Bayes’ Theorem, that allows us to calculate this. For now we’ll just use the theorem, but the notes contain resources that will help you understand it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plug in our probabilities and begin computing the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see that if you have a red spotty rash, there is an 80% chance that you have the disease in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 link to a useful resource that explains probability concepts: </a:t>
                </a:r>
                <a:r>
                  <a:rPr lang="en-GB" sz="2000" dirty="0">
                    <a:hlinkClick r:id="rId4"/>
                  </a:rPr>
                  <a:t>https://www.youtube.com/watch?v=OqmJhPQYRc8</a:t>
                </a:r>
                <a:endParaRPr lang="en-US" sz="2000" dirty="0"/>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3912837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If the prior is updated, we get a very different estimate for the likelihood of the disease.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We’re given a new prior for a specific age group cover 40 to 60 year olds. The probability of the disease in this group is low, at 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recompute our prediction using Bayes’ theorem. We find that for this new age group, the likelihood of having this disease, even in the presence of a red spotty rash, is extremely low at just 0.8%.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Perhaps this makes more sense if I tell you that the mystery disease is the common childhood ailment, Chicken Pox.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Generative learning can be used very effectively, so long as the data provided is unbiased, complete and not misleading.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It may not be obvious from this example, but such methods can be easily used to make predictions. All you have to do is couple the outputs of Bayes’ theorem, with an output threshold. For example, if the probability output by the theorem is greater than say, 70%, predict disease. Otherwise predict no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FFFF00"/>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We’ve actually just learned our next ML algorithm - Na</a:t>
            </a:r>
            <a:r>
              <a:rPr lang="en-GB" sz="2000" b="0" spc="-1" dirty="0">
                <a:solidFill>
                  <a:srgbClr val="FFFF00"/>
                </a:solidFill>
                <a:effectLst>
                  <a:outerShdw blurRad="50800" dist="38100" dir="2700000" algn="tl" rotWithShape="0">
                    <a:prstClr val="black">
                      <a:alpha val="40000"/>
                    </a:prstClr>
                  </a:outerShdw>
                </a:effectLst>
                <a:latin typeface="Calibri"/>
              </a:rPr>
              <a:t>ï</a:t>
            </a:r>
            <a:r>
              <a:rPr lang="en-GB" sz="2000" dirty="0">
                <a:solidFill>
                  <a:srgbClr val="FFFF00"/>
                </a:solidFill>
                <a:latin typeface="Calibri" panose="020F0502020204030204" pitchFamily="34" charset="0"/>
                <a:cs typeface="Calibri" panose="020F0502020204030204" pitchFamily="34" charset="0"/>
              </a:rPr>
              <a:t>ve Bayes. It makes predictions using probability in exactly this way. It learns by trying to find an optimal threshold over the output probability that achieves the minimum error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395671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GB" sz="2000" b="0" dirty="0">
                <a:solidFill>
                  <a:srgbClr val="FFFF00"/>
                </a:solidFill>
                <a:latin typeface="Calibri" panose="020F0502020204030204" pitchFamily="34" charset="0"/>
                <a:cs typeface="Calibri" panose="020F0502020204030204" pitchFamily="34" charset="0"/>
              </a:rPr>
              <a:t>Suppose we have a dataset containing 2 classes:</a:t>
            </a:r>
          </a:p>
          <a:p>
            <a:pPr marL="800100" lvl="1" indent="-342900">
              <a:buFont typeface="Arial" panose="020B0604020202020204" pitchFamily="34" charset="0"/>
              <a:buChar char="•"/>
            </a:pPr>
            <a:r>
              <a:rPr lang="en-GB" sz="2000" b="0" dirty="0">
                <a:solidFill>
                  <a:srgbClr val="FFFF00"/>
                </a:solidFill>
                <a:latin typeface="Calibri" panose="020F0502020204030204" pitchFamily="34" charset="0"/>
                <a:cs typeface="Calibri" panose="020F0502020204030204" pitchFamily="34" charset="0"/>
              </a:rPr>
              <a:t>Stars</a:t>
            </a:r>
          </a:p>
          <a:p>
            <a:pPr marL="800100" lvl="1" indent="-342900">
              <a:buFont typeface="Arial" panose="020B0604020202020204" pitchFamily="34" charset="0"/>
              <a:buChar char="•"/>
            </a:pPr>
            <a:r>
              <a:rPr lang="en-GB" sz="2000" b="0" dirty="0">
                <a:solidFill>
                  <a:srgbClr val="FFFF00"/>
                </a:solidFill>
                <a:latin typeface="Calibri" panose="020F0502020204030204" pitchFamily="34" charset="0"/>
                <a:cs typeface="Calibri" panose="020F0502020204030204" pitchFamily="34" charset="0"/>
              </a:rPr>
              <a:t>Circles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dirty="0">
                <a:solidFill>
                  <a:srgbClr val="FFFF00"/>
                </a:solidFill>
                <a:latin typeface="Calibri" panose="020F0502020204030204" pitchFamily="34" charset="0"/>
                <a:cs typeface="Calibri" panose="020F0502020204030204" pitchFamily="34" charset="0"/>
              </a:rPr>
              <a:t>Our goal is the separate them as accurately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One way to do this, is the expand on the idea of the decision stump. Suppose we combine multiple stumps. This would allow us to combine multiple linear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r>
              <a:rPr lang="en-GB" sz="1200" kern="1200" dirty="0">
                <a:solidFill>
                  <a:schemeClr val="tx1"/>
                </a:solidFill>
                <a:effectLst/>
                <a:latin typeface="+mn-lt"/>
                <a:ea typeface="+mn-ea"/>
                <a:cs typeface="+mn-cs"/>
              </a:rPr>
              <a:t>We can see the first boundary has partitioned the data into circles and stars using some feature. Now we can add another stump to the previous to create a second boundary.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second boundary lets us create two separate regions in the data. But our stump no longer looks like it did before – it’s acquiring more of a tree-like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continue to add stumps, partitioning the data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With the addition of the 4</a:t>
            </a:r>
            <a:r>
              <a:rPr lang="en-GB" sz="2000" b="0" strike="noStrike" spc="-1" baseline="30000" dirty="0">
                <a:latin typeface="+mn-lt"/>
              </a:rPr>
              <a:t>th</a:t>
            </a:r>
            <a:r>
              <a:rPr lang="en-GB" sz="2000" b="0" strike="noStrike" spc="-1" dirty="0">
                <a:latin typeface="+mn-lt"/>
              </a:rPr>
              <a:t> stump, we achieved something interesting. We’ve now created two pure regions in the top left of the plot. These regions are pure because they contain only 1 type of class. This means in this area; the new stump is now perfectly separating circles and stars. It achieves 100% accuracy on both.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keep adding more stumps.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With each addition, we able to better separate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way of learning, which involves recursively adding stumps together is known as tree learning. The combined system is known as a Decision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As you can see from the diagram, decisions trees are non-linear models. This is because they can produce non-linear separators.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Decision trees successively discriminate labelled training data into classes via partitioning.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Each partition forms an extra decision boundary.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build Decision Trees there are some key questions to answer. Which feature should each stump split upon? What split value should be used for each feature? How deep should the tree be allowed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p:spTree>
    <p:extLst>
      <p:ext uri="{BB962C8B-B14F-4D97-AF65-F5344CB8AC3E}">
        <p14:creationId xmlns:p14="http://schemas.microsoft.com/office/powerpoint/2010/main" val="3460071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At each spilt point, decision trees find the feature that maximises the separation between the classes in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is done by considering the statistical distribution of the features. The aim is the find a distribution that exhibits ”separability”. What does this mean? Well, we have three feature distributions shown in the top left of the slide. These distributions show the probability of a feature value occurring, for both the circle and star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Feature 1’s distribution is fairly separable. Hence the probability distributions for the circle and star classes don’t overlap much. You can see that a linear separator easily fits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distributions for features 2 and 3 show much more overlap. They are not as separable. Of the three features, we choose the best feature for the first stump.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Just because the first feature was the most separable for the first stump, doesn’t mean it will be for the second. Or for the third. Each time a new tree split is considered, all features are revaluated again for separability.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Perhaps you’ll understand why if you think back to the probability we introduced for Naïve Bayes. Feature 1 works well for the first split, as without any additional information, it is the best separator.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But now as we move further down the tree, our decisions can be conditioned on previous steps. An example may help.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Suppose we want to split Felines into their respective families.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best separator at first, is mass. It allows us to efficiently split house cats form Tigers, Lions, Jaguars etc. However, some species of large cat are of similar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At this level trying to split Jaguars from Mountain Lions on mass won’t work, as these distributions greatly overlap.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At this stage in the decision making process, a feature such as length is more useful, because this has greater separability given what we already know – that these two types of animal are similar in terms of mass.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Decision trees search for the best feature and best feature split-point, via a mathematical optimisation method. This searches for the parameters that yield the lowest error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 link with a tutorial on probability distributions: </a:t>
            </a:r>
            <a:r>
              <a:rPr lang="en-GB" sz="2000" dirty="0">
                <a:hlinkClick r:id="rId3"/>
              </a:rPr>
              <a:t>https://www.analyticsvidhya.com/blog/2017/09/6-probability-distributions-data-science/</a:t>
            </a:r>
            <a:endParaRPr lang="en-GB" sz="2000" b="0" strike="noStrike" spc="-1" dirty="0">
              <a:latin typeface="+mn-lt"/>
            </a:endParaRP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409701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visualise how this works. As we try different split point values, we impact the error rate. As we start to approach the optimal spilt point, the error rate drops off.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If we keep going past the optimal value, then we’ll start encountering more errors again.</a:t>
            </a: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2057940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make a prediction for an unlabelled data point, unsupervised algorithms first group them together with the points closest to them in the training set – i.e. group according to the “nearest neighbours”.</a:t>
                </a:r>
                <a:r>
                  <a:rPr lang="en-GB" sz="200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Closest / nearest neighbours are computed using distance measures e.g. the Euclidean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Euclidean distance is easy to compute once you understand the background. Here we can see two points represented in a 2-d ”Euclidean” plane. Each point can be represented by a set of coordinates. In particular, coordinates corresponding to their position on the </a:t>
                </a:r>
                <a14:m>
                  <m:oMath xmlns:m="http://schemas.openxmlformats.org/officeDocument/2006/math">
                    <m:r>
                      <a:rPr lang="en-GB" sz="2000" b="0" i="1" strike="noStrike" spc="-1" dirty="0" smtClean="0">
                        <a:latin typeface="Cambria Math" panose="02040503050406030204" pitchFamily="18" charset="0"/>
                      </a:rPr>
                      <m:t>𝑥</m:t>
                    </m:r>
                  </m:oMath>
                </a14:m>
                <a:r>
                  <a:rPr lang="en-GB" sz="2000" b="0" strike="noStrike" spc="-1" dirty="0">
                    <a:latin typeface="+mn-lt"/>
                  </a:rPr>
                  <a:t>-axis, and position on the </a:t>
                </a:r>
                <a14:m>
                  <m:oMath xmlns:m="http://schemas.openxmlformats.org/officeDocument/2006/math">
                    <m:r>
                      <a:rPr lang="en-GB" sz="2000" b="0" i="1" strike="noStrike" spc="-1" dirty="0" smtClean="0">
                        <a:latin typeface="Cambria Math" panose="02040503050406030204" pitchFamily="18" charset="0"/>
                      </a:rPr>
                      <m:t>𝑦</m:t>
                    </m:r>
                  </m:oMath>
                </a14:m>
                <a:r>
                  <a:rPr lang="en-GB" sz="2000" b="0" strike="noStrike" spc="-1" dirty="0">
                    <a:latin typeface="+mn-lt"/>
                  </a:rPr>
                  <a:t>-axis. The point </a:t>
                </a:r>
                <a14:m>
                  <m:oMath xmlns:m="http://schemas.openxmlformats.org/officeDocument/2006/math">
                    <m:r>
                      <a:rPr lang="en-GB" sz="2000" b="0" i="1" strike="noStrike" spc="-1" dirty="0" smtClean="0">
                        <a:latin typeface="Cambria Math" panose="02040503050406030204" pitchFamily="18" charset="0"/>
                      </a:rPr>
                      <m:t>𝑝</m:t>
                    </m:r>
                  </m:oMath>
                </a14:m>
                <a:r>
                  <a:rPr lang="en-GB" sz="2000" b="0" strike="noStrike" spc="-1" dirty="0">
                    <a:latin typeface="+mn-lt"/>
                  </a:rPr>
                  <a:t> sits at position 1 on the </a:t>
                </a:r>
                <a14:m>
                  <m:oMath xmlns:m="http://schemas.openxmlformats.org/officeDocument/2006/math">
                    <m:r>
                      <a:rPr lang="en-GB" sz="2000" b="0" i="1" strike="noStrike" spc="-1" dirty="0" smtClean="0">
                        <a:latin typeface="Cambria Math" panose="02040503050406030204" pitchFamily="18" charset="0"/>
                      </a:rPr>
                      <m:t>𝑥</m:t>
                    </m:r>
                  </m:oMath>
                </a14:m>
                <a:r>
                  <a:rPr lang="en-GB" sz="2000" b="0" strike="noStrike" spc="-1" dirty="0">
                    <a:latin typeface="+mn-lt"/>
                  </a:rPr>
                  <a:t> axis and position </a:t>
                </a:r>
                <a14:m>
                  <m:oMath xmlns:m="http://schemas.openxmlformats.org/officeDocument/2006/math">
                    <m:r>
                      <a:rPr lang="en-GB" sz="2000" b="0" i="1" strike="noStrike" spc="-1" dirty="0" smtClean="0">
                        <a:latin typeface="Cambria Math" panose="02040503050406030204" pitchFamily="18" charset="0"/>
                      </a:rPr>
                      <m:t>1</m:t>
                    </m:r>
                  </m:oMath>
                </a14:m>
                <a:r>
                  <a:rPr lang="en-GB" sz="2000" b="0" strike="noStrike" spc="-1" dirty="0">
                    <a:latin typeface="+mn-lt"/>
                  </a:rPr>
                  <a:t> on the </a:t>
                </a:r>
                <a14:m>
                  <m:oMath xmlns:m="http://schemas.openxmlformats.org/officeDocument/2006/math">
                    <m:r>
                      <a:rPr lang="en-GB" sz="2000" b="0" i="1" strike="noStrike" spc="-1" dirty="0" smtClean="0">
                        <a:latin typeface="Cambria Math" panose="02040503050406030204" pitchFamily="18" charset="0"/>
                      </a:rPr>
                      <m:t>𝑦</m:t>
                    </m:r>
                  </m:oMath>
                </a14:m>
                <a:r>
                  <a:rPr lang="en-GB" sz="2000" b="0" strike="noStrike" spc="-1" dirty="0">
                    <a:latin typeface="+mn-lt"/>
                  </a:rPr>
                  <a:t>-axis. These coordinates can be written</a:t>
                </a:r>
                <a:r>
                  <a:rPr lang="en-GB" sz="2000" b="0" strike="noStrike" spc="-1" baseline="0" dirty="0">
                    <a:latin typeface="+mn-lt"/>
                  </a:rPr>
                  <a:t> as </a:t>
                </a:r>
                <a14:m>
                  <m:oMath xmlns:m="http://schemas.openxmlformats.org/officeDocument/2006/math">
                    <m:r>
                      <a:rPr lang="en-GB" sz="2000" b="0" i="1" strike="noStrike" spc="-1" baseline="0" dirty="0" smtClean="0">
                        <a:latin typeface="Cambria Math" panose="02040503050406030204" pitchFamily="18" charset="0"/>
                      </a:rPr>
                      <m:t>(</m:t>
                    </m:r>
                    <m:r>
                      <a:rPr lang="en-GB" sz="2000" b="0" i="1" strike="noStrike" spc="-1" baseline="0" dirty="0" err="1" smtClean="0">
                        <a:latin typeface="Cambria Math" panose="02040503050406030204" pitchFamily="18" charset="0"/>
                      </a:rPr>
                      <m:t>𝑥</m:t>
                    </m:r>
                    <m:r>
                      <a:rPr lang="en-GB" sz="2000" b="0" i="1" strike="noStrike" spc="-1" baseline="0" dirty="0" err="1" smtClean="0">
                        <a:latin typeface="Cambria Math" panose="02040503050406030204" pitchFamily="18" charset="0"/>
                      </a:rPr>
                      <m:t>,</m:t>
                    </m:r>
                    <m:r>
                      <a:rPr lang="en-GB" sz="2000" b="0" i="1" strike="noStrike" spc="-1" baseline="0" dirty="0" err="1" smtClean="0">
                        <a:latin typeface="Cambria Math" panose="02040503050406030204" pitchFamily="18" charset="0"/>
                      </a:rPr>
                      <m:t>𝑦</m:t>
                    </m:r>
                    <m:r>
                      <a:rPr lang="en-GB" sz="2000" b="0" i="1" strike="noStrike" spc="-1" baseline="0" dirty="0" smtClean="0">
                        <a:latin typeface="Cambria Math" panose="02040503050406030204" pitchFamily="18" charset="0"/>
                      </a:rPr>
                      <m:t>)</m:t>
                    </m:r>
                  </m:oMath>
                </a14:m>
                <a:r>
                  <a:rPr lang="en-GB" sz="2000" b="0" strike="noStrike" spc="-1" baseline="0" dirty="0">
                    <a:latin typeface="+mn-lt"/>
                  </a:rPr>
                  <a:t> pairs that your already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There is a formula that enables you to compute the Euclidean distance between two points. We can just treat this as a black box, plug in some values, and compute distances as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In this example we can easily compute the distance between </a:t>
                </a:r>
                <a14:m>
                  <m:oMath xmlns:m="http://schemas.openxmlformats.org/officeDocument/2006/math">
                    <m:r>
                      <a:rPr lang="en-GB" sz="2000" b="0" i="1" strike="noStrike" spc="-1" dirty="0" smtClean="0">
                        <a:latin typeface="Cambria Math" panose="02040503050406030204" pitchFamily="18" charset="0"/>
                      </a:rPr>
                      <m:t>𝑝</m:t>
                    </m:r>
                  </m:oMath>
                </a14:m>
                <a:r>
                  <a:rPr lang="en-GB" sz="2000" b="0" strike="noStrike" spc="-1" dirty="0">
                    <a:latin typeface="+mn-lt"/>
                  </a:rPr>
                  <a:t> and </a:t>
                </a:r>
                <a14:m>
                  <m:oMath xmlns:m="http://schemas.openxmlformats.org/officeDocument/2006/math">
                    <m:r>
                      <a:rPr lang="en-GB" sz="2000" b="0" i="1" strike="noStrike" spc="-1" dirty="0" smtClean="0">
                        <a:latin typeface="Cambria Math" panose="02040503050406030204" pitchFamily="18" charset="0"/>
                      </a:rPr>
                      <m:t>𝑞</m:t>
                    </m:r>
                  </m:oMath>
                </a14:m>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distance is around 2.828 to three decimal places. Note that I’ve provided links in the notes that will help you understand these concepts more clearly.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Once we find the nearest neighbours of a data point via a method like above, we determine the most popular label amongst it’s labelled nearest neighbours.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assign the majority label of the neighbours to the unlabelled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just need to determine how many of it’s nearest neighbours, 𝒌,  we should use to decide.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dirty="0">
                    <a:latin typeface="Calibri" panose="020F0502020204030204" pitchFamily="34" charset="0"/>
                    <a:cs typeface="Calibri" panose="020F0502020204030204" pitchFamily="34" charset="0"/>
                  </a:rPr>
                  <a:t>Slide 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make a prediction for a data point, unsupervised  algorithms try to group them together with the points closest to them in the training set – i.e. group according to the “nearest </a:t>
                </a:r>
                <a:r>
                  <a:rPr lang="en-GB" sz="2000" b="0" strike="noStrike" spc="-1" dirty="0" err="1">
                    <a:latin typeface="+mn-lt"/>
                  </a:rPr>
                  <a:t>neighbors</a:t>
                </a:r>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Closest / nearest </a:t>
                </a:r>
                <a:r>
                  <a:rPr lang="en-GB" sz="2000" b="0" strike="noStrike" spc="-1" dirty="0" err="1">
                    <a:latin typeface="+mn-lt"/>
                  </a:rPr>
                  <a:t>neighbors</a:t>
                </a:r>
                <a:r>
                  <a:rPr lang="en-GB" sz="2000" b="0" strike="noStrike" spc="-1" dirty="0">
                    <a:latin typeface="+mn-lt"/>
                  </a:rPr>
                  <a:t> are computed using distance measures e.g. the Euclidean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Euclidean distance is easy to compute once you understand the background. Here we can see two point represented in a 2-d ”Euclidean” plane. Each point can be represented by a set of coordinates. In particular, coordinates corresponding to their position on the </a:t>
                </a:r>
                <a:r>
                  <a:rPr lang="en-GB" sz="2000" b="0" i="0" strike="noStrike" spc="-1" dirty="0">
                    <a:latin typeface="Cambria Math" panose="02040503050406030204" pitchFamily="18" charset="0"/>
                  </a:rPr>
                  <a:t>𝑥</a:t>
                </a:r>
                <a:r>
                  <a:rPr lang="en-GB" sz="2000" b="0" strike="noStrike" spc="-1" dirty="0">
                    <a:latin typeface="+mn-lt"/>
                  </a:rPr>
                  <a:t>-axis, and position on the </a:t>
                </a:r>
                <a:r>
                  <a:rPr lang="en-GB" sz="2000" b="0" i="0" strike="noStrike" spc="-1" dirty="0">
                    <a:latin typeface="Cambria Math" panose="02040503050406030204" pitchFamily="18" charset="0"/>
                  </a:rPr>
                  <a:t>𝑦</a:t>
                </a:r>
                <a:r>
                  <a:rPr lang="en-GB" sz="2000" b="0" strike="noStrike" spc="-1" dirty="0">
                    <a:latin typeface="+mn-lt"/>
                  </a:rPr>
                  <a:t>-axis. So the point </a:t>
                </a:r>
                <a:r>
                  <a:rPr lang="en-GB" sz="2000" b="0" i="0" strike="noStrike" spc="-1" dirty="0">
                    <a:latin typeface="Cambria Math" panose="02040503050406030204" pitchFamily="18" charset="0"/>
                  </a:rPr>
                  <a:t>𝑝</a:t>
                </a:r>
                <a:r>
                  <a:rPr lang="en-GB" sz="2000" b="0" strike="noStrike" spc="-1" dirty="0">
                    <a:latin typeface="+mn-lt"/>
                  </a:rPr>
                  <a:t> sits at position 1 on the </a:t>
                </a:r>
                <a:r>
                  <a:rPr lang="en-GB" sz="2000" b="0" i="0" strike="noStrike" spc="-1" dirty="0">
                    <a:latin typeface="Cambria Math" panose="02040503050406030204" pitchFamily="18" charset="0"/>
                  </a:rPr>
                  <a:t>𝑥</a:t>
                </a:r>
                <a:r>
                  <a:rPr lang="en-GB" sz="2000" b="0" strike="noStrike" spc="-1" dirty="0">
                    <a:latin typeface="+mn-lt"/>
                  </a:rPr>
                  <a:t> axis and position </a:t>
                </a:r>
                <a:r>
                  <a:rPr lang="en-GB" sz="2000" b="0" i="0" strike="noStrike" spc="-1" dirty="0">
                    <a:latin typeface="Cambria Math" panose="02040503050406030204" pitchFamily="18" charset="0"/>
                  </a:rPr>
                  <a:t>𝑦</a:t>
                </a:r>
                <a:r>
                  <a:rPr lang="en-GB" sz="2000" b="0" strike="noStrike" spc="-1" dirty="0">
                    <a:latin typeface="+mn-lt"/>
                  </a:rPr>
                  <a:t> on the </a:t>
                </a:r>
                <a:r>
                  <a:rPr lang="en-GB" sz="2000" b="0" i="0" strike="noStrike" spc="-1" dirty="0">
                    <a:latin typeface="Cambria Math" panose="02040503050406030204" pitchFamily="18" charset="0"/>
                  </a:rPr>
                  <a:t>𝑦</a:t>
                </a:r>
                <a:r>
                  <a:rPr lang="en-GB" sz="2000" b="0" strike="noStrike" spc="-1" dirty="0">
                    <a:latin typeface="+mn-lt"/>
                  </a:rPr>
                  <a:t>-axis. These can then be written</a:t>
                </a:r>
                <a:r>
                  <a:rPr lang="en-GB" sz="2000" b="0" strike="noStrike" spc="-1" baseline="0" dirty="0">
                    <a:latin typeface="+mn-lt"/>
                  </a:rPr>
                  <a:t> as </a:t>
                </a:r>
                <a:r>
                  <a:rPr lang="en-GB" sz="2000" b="0" i="0" strike="noStrike" spc="-1" baseline="0" dirty="0">
                    <a:latin typeface="Cambria Math" panose="02040503050406030204" pitchFamily="18" charset="0"/>
                  </a:rPr>
                  <a:t>(</a:t>
                </a:r>
                <a:r>
                  <a:rPr lang="en-GB" sz="2000" b="0" i="0" strike="noStrike" spc="-1" baseline="0" dirty="0" err="1">
                    <a:latin typeface="Cambria Math" panose="02040503050406030204" pitchFamily="18" charset="0"/>
                  </a:rPr>
                  <a:t>𝑥,𝑦</a:t>
                </a:r>
                <a:r>
                  <a:rPr lang="en-GB" sz="2000" b="0" i="0" strike="noStrike" spc="-1" baseline="0" dirty="0">
                    <a:latin typeface="Cambria Math" panose="02040503050406030204" pitchFamily="18" charset="0"/>
                  </a:rPr>
                  <a:t>)</a:t>
                </a:r>
                <a:r>
                  <a:rPr lang="en-GB" sz="2000" b="0" strike="noStrike" spc="-1" baseline="0" dirty="0">
                    <a:latin typeface="+mn-lt"/>
                  </a:rPr>
                  <a:t> pairs that your already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There is a formula that enables you to compute the Euclidean distance between two points. We can just treat this as a black box, plug in some values, and compute distances as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In this example we can easily compute the distance between </a:t>
                </a:r>
                <a:r>
                  <a:rPr lang="en-GB" sz="2000" b="0" i="0" strike="noStrike" spc="-1" dirty="0">
                    <a:latin typeface="Cambria Math" panose="02040503050406030204" pitchFamily="18" charset="0"/>
                  </a:rPr>
                  <a:t>𝑝</a:t>
                </a:r>
                <a:r>
                  <a:rPr lang="en-GB" sz="2000" b="0" strike="noStrike" spc="-1" dirty="0">
                    <a:latin typeface="+mn-lt"/>
                  </a:rPr>
                  <a:t> and </a:t>
                </a:r>
                <a:r>
                  <a:rPr lang="en-GB" sz="2000" b="0" i="0" strike="noStrike" spc="-1" dirty="0">
                    <a:latin typeface="Cambria Math" panose="02040503050406030204" pitchFamily="18" charset="0"/>
                  </a:rPr>
                  <a:t>𝑞</a:t>
                </a:r>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distance is around 2.828 to three decimal places. Note that I’ve provided links in the notes that will help you understand these concepts more clearly.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Once we find the nearest neighbours of a data point via a method like above, we determine the most popular label amongst it’s nearest neighbours.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assign the majority label of the neighbours to the unlabelled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need to determine how many of it’s nearest neighbours, 𝒌,  we should use to decide.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sng" dirty="0">
                  <a:solidFill>
                    <a:srgbClr val="0000FF"/>
                  </a:solidFill>
                  <a:uFill>
                    <a:solidFill>
                      <a:srgbClr val="0000FF"/>
                    </a:solidFill>
                  </a:uFill>
                  <a:hlinkClick r:id="rId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sng" dirty="0">
                  <a:solidFill>
                    <a:srgbClr val="0000FF"/>
                  </a:solidFill>
                  <a:uFill>
                    <a:solidFill>
                      <a:srgbClr val="0000FF"/>
                    </a:solidFill>
                  </a:uFill>
                  <a:hlinkClick r:id="rId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Some links that help explain the background of the k-nearest neighbours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sng" dirty="0">
                  <a:solidFill>
                    <a:srgbClr val="0000FF"/>
                  </a:solidFill>
                  <a:uFill>
                    <a:solidFill>
                      <a:srgbClr val="0000FF"/>
                    </a:solidFill>
                  </a:uFill>
                  <a:hlinkClick r:id="rId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u="sng" dirty="0">
                    <a:solidFill>
                      <a:srgbClr val="0000FF"/>
                    </a:solidFill>
                    <a:uFill>
                      <a:solidFill>
                        <a:srgbClr val="0000FF"/>
                      </a:solidFill>
                    </a:uFill>
                    <a:hlinkClick r:id="rId6"/>
                  </a:rPr>
                  <a:t>https://en.wikipedia.org/wiki/K-nearest_neighbors_algorithm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sng" dirty="0">
                  <a:solidFill>
                    <a:srgbClr val="0000FF"/>
                  </a:solidFill>
                  <a:uFill>
                    <a:solidFill>
                      <a:srgbClr val="0000FF"/>
                    </a:solidFill>
                  </a:uFill>
                  <a:hlinkClick r:id="rId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 link that helps explain the Euclidean distance: </a:t>
                </a:r>
                <a:r>
                  <a:rPr lang="en-GB" sz="2000" dirty="0">
                    <a:hlinkClick r:id="rId7"/>
                  </a:rPr>
                  <a:t>https://en.wikipedia.org/wiki/Euclidean_distance</a:t>
                </a:r>
                <a:endParaRPr lang="en-GB"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Video explaining Euclidean distance and geometry: </a:t>
                </a:r>
                <a:r>
                  <a:rPr lang="en-GB" sz="2000" dirty="0">
                    <a:hlinkClick r:id="rId8"/>
                  </a:rPr>
                  <a:t>https://www.youtube.com/watch?v=nyZuite17Pc</a:t>
                </a:r>
                <a:endParaRPr lang="en-GB" sz="2000" u="sng" dirty="0">
                  <a:solidFill>
                    <a:srgbClr val="0000FF"/>
                  </a:solidFill>
                  <a:uFill>
                    <a:solidFill>
                      <a:srgbClr val="0000FF"/>
                    </a:solidFill>
                  </a:uFill>
                  <a:hlinkClick r:id="rId6"/>
                </a:endParaRPr>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1340918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have some data containing two classes, circles and stars. We start out with two stars, and one circle described. We also have a new data point, represented by the question mark. </a:t>
                </a:r>
                <a:r>
                  <a:rPr lang="en-GB" sz="1200" kern="1200" dirty="0">
                    <a:solidFill>
                      <a:schemeClr val="tx1"/>
                    </a:solidFill>
                    <a:effectLst/>
                    <a:latin typeface="+mn-lt"/>
                    <a:ea typeface="+mn-ea"/>
                    <a:cs typeface="+mn-cs"/>
                  </a:rPr>
                  <a:t>It is unlabelled</a:t>
                </a:r>
                <a:r>
                  <a:rPr lang="en-GB" sz="2000" dirty="0">
                    <a:effectLst/>
                  </a:rPr>
                  <a:t> </a:t>
                </a:r>
                <a:r>
                  <a:rPr lang="en-GB" sz="2000" b="0" strike="noStrike" spc="-1" dirty="0">
                    <a:latin typeface="+mn-lt"/>
                  </a:rPr>
                  <a:t>. However using the k-</a:t>
                </a:r>
                <a:r>
                  <a:rPr lang="en-GB" sz="2000" b="0" strike="noStrike" spc="-1" dirty="0" err="1">
                    <a:latin typeface="+mn-lt"/>
                  </a:rPr>
                  <a:t>nn</a:t>
                </a:r>
                <a:r>
                  <a:rPr lang="en-GB" sz="2000" b="0" strike="noStrike" spc="-1" dirty="0">
                    <a:latin typeface="+mn-lt"/>
                  </a:rPr>
                  <a:t> approach, we can assign a likely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do this we assign the unknown point the majority label of it’s 3 nearest neighbours.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star as the likely label for </a:t>
                </a:r>
                <a14:m>
                  <m:oMath xmlns:m="http://schemas.openxmlformats.org/officeDocument/2006/math">
                    <m:r>
                      <a:rPr lang="en-GB" sz="2000" b="0" i="1" strike="noStrike" spc="-1" dirty="0" smtClean="0">
                        <a:latin typeface="Cambria Math" panose="02040503050406030204" pitchFamily="18" charset="0"/>
                      </a:rPr>
                      <m:t>𝑘</m:t>
                    </m:r>
                    <m:r>
                      <a:rPr lang="en-GB" sz="2000" b="0" i="1" strike="noStrike" spc="-1" dirty="0" smtClean="0">
                        <a:latin typeface="Cambria Math" panose="02040503050406030204" pitchFamily="18" charset="0"/>
                      </a:rPr>
                      <m:t>=3</m:t>
                    </m:r>
                  </m:oMath>
                </a14:m>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If we increase the number of neighbours under consideration to 5, things change. Now the majority label of the 5 nearest neighbours is 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circle as the likely label for </a:t>
                </a:r>
                <a14:m>
                  <m:oMath xmlns:m="http://schemas.openxmlformats.org/officeDocument/2006/math">
                    <m:r>
                      <a:rPr lang="en-GB" sz="2000" b="0" i="1" strike="noStrike" spc="-1" dirty="0" smtClean="0">
                        <a:latin typeface="Cambria Math" panose="02040503050406030204" pitchFamily="18" charset="0"/>
                      </a:rPr>
                      <m:t>𝑘</m:t>
                    </m:r>
                    <m:r>
                      <a:rPr lang="en-GB" sz="2000" b="0" i="1" strike="noStrike" spc="-1" dirty="0" smtClean="0">
                        <a:latin typeface="Cambria Math" panose="02040503050406030204" pitchFamily="18" charset="0"/>
                      </a:rPr>
                      <m:t>=5</m:t>
                    </m:r>
                  </m:oMath>
                </a14:m>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If we again increase the number of neighbours to 7, things change once more. Now the majority label of the 7 nearest neighbours is star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star as the likely label for </a:t>
                </a:r>
                <a14:m>
                  <m:oMath xmlns:m="http://schemas.openxmlformats.org/officeDocument/2006/math">
                    <m:r>
                      <a:rPr lang="en-GB" sz="2000" b="0" i="1" strike="noStrike" spc="-1" dirty="0" smtClean="0">
                        <a:latin typeface="Cambria Math" panose="02040503050406030204" pitchFamily="18" charset="0"/>
                      </a:rPr>
                      <m:t>𝑘</m:t>
                    </m:r>
                    <m:r>
                      <a:rPr lang="en-GB" sz="2000" b="0" i="1" strike="noStrike" spc="-1" dirty="0" smtClean="0">
                        <a:latin typeface="Cambria Math" panose="02040503050406030204" pitchFamily="18" charset="0"/>
                      </a:rPr>
                      <m:t>=7</m:t>
                    </m:r>
                  </m:oMath>
                </a14:m>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approach is simple, but it has proven very effective for numerous real-world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you will discover, finding the best value for </a:t>
                </a:r>
                <a14:m>
                  <m:oMath xmlns:m="http://schemas.openxmlformats.org/officeDocument/2006/math">
                    <m:r>
                      <a:rPr lang="en-GB" sz="1200" i="1" kern="1200">
                        <a:solidFill>
                          <a:schemeClr val="tx1"/>
                        </a:solidFill>
                        <a:effectLst/>
                        <a:latin typeface="Cambria Math" panose="02040503050406030204" pitchFamily="18" charset="0"/>
                        <a:ea typeface="+mn-ea"/>
                        <a:cs typeface="+mn-cs"/>
                      </a:rPr>
                      <m:t>𝑘</m:t>
                    </m:r>
                  </m:oMath>
                </a14:m>
                <a:r>
                  <a:rPr lang="en-GB" sz="1200" kern="1200" dirty="0">
                    <a:solidFill>
                      <a:schemeClr val="tx1"/>
                    </a:solidFill>
                    <a:effectLst/>
                    <a:latin typeface="+mn-lt"/>
                    <a:ea typeface="+mn-ea"/>
                    <a:cs typeface="+mn-cs"/>
                  </a:rPr>
                  <a:t> is a trial and error process.</a:t>
                </a:r>
                <a:r>
                  <a:rPr lang="en-GB" sz="200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dirty="0">
                    <a:latin typeface="Calibri" panose="020F0502020204030204" pitchFamily="34" charset="0"/>
                    <a:cs typeface="Calibri" panose="020F0502020204030204" pitchFamily="34" charset="0"/>
                  </a:rPr>
                  <a:t>Slide 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have some data containing two classes, circles and stars. We start out with two stars, and one circle described. We also have a new data point, represented by the question mark. We don’t know what this is. However using the k-</a:t>
                </a:r>
                <a:r>
                  <a:rPr lang="en-GB" sz="2000" b="0" strike="noStrike" spc="-1" dirty="0" err="1">
                    <a:latin typeface="+mn-lt"/>
                  </a:rPr>
                  <a:t>nn</a:t>
                </a:r>
                <a:r>
                  <a:rPr lang="en-GB" sz="2000" b="0" strike="noStrike" spc="-1" dirty="0">
                    <a:latin typeface="+mn-lt"/>
                  </a:rPr>
                  <a:t> approach, we can assign a likely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do this we assign the unknown point the majority label of it’s 3 nearest neighbours.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star as the likely label for </a:t>
                </a:r>
                <a:r>
                  <a:rPr lang="en-GB" sz="2000" b="0" i="0" strike="noStrike" spc="-1" dirty="0">
                    <a:latin typeface="Cambria Math" panose="02040503050406030204" pitchFamily="18" charset="0"/>
                  </a:rPr>
                  <a:t>𝑘=3</a:t>
                </a:r>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If we increase the number of neighbours under consideration to 5, things change. Now the majority label of the 5 nearest neighbours is 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circle as the likely label for </a:t>
                </a:r>
                <a:r>
                  <a:rPr lang="en-GB" sz="2000" b="0" i="0" strike="noStrike" spc="-1" dirty="0">
                    <a:latin typeface="Cambria Math" panose="02040503050406030204" pitchFamily="18" charset="0"/>
                  </a:rPr>
                  <a:t>𝑘=5</a:t>
                </a:r>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If we again increase the number of neighbours to 7, things change once more. Now the majority label of the 7 nearest neighbours is star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Thus we predict star as the likely label for </a:t>
                </a:r>
                <a:r>
                  <a:rPr lang="en-GB" sz="2000" b="0" i="0" strike="noStrike" spc="-1" dirty="0">
                    <a:latin typeface="Cambria Math" panose="02040503050406030204" pitchFamily="18" charset="0"/>
                  </a:rPr>
                  <a:t>𝑘=7</a:t>
                </a:r>
                <a:r>
                  <a:rPr lang="en-GB" sz="2000" b="0" strike="noStrike" spc="-1"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approach is simple, but it has proven very effective for numerous real-world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u="sng" dirty="0">
                  <a:solidFill>
                    <a:srgbClr val="0000FF"/>
                  </a:solidFill>
                  <a:uFill>
                    <a:solidFill>
                      <a:srgbClr val="0000FF"/>
                    </a:solidFill>
                  </a:uFill>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u="sng" dirty="0">
                    <a:solidFill>
                      <a:srgbClr val="0000FF"/>
                    </a:solidFill>
                    <a:uFill>
                      <a:solidFill>
                        <a:srgbClr val="0000FF"/>
                      </a:solidFill>
                    </a:uFill>
                    <a:hlinkClick r:id="rId4"/>
                  </a:rPr>
                  <a:t>https://en.wikipedia.org/wiki/K-nearest_neighbors_algorithm</a:t>
                </a:r>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3476771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Let’s visualise the evaluation of machine learning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Suppose we have a labelled test dataset consisting of stars and circles as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stars are the target items enclosed by the yellow dashed circle. We want to separate stars and circles, but only because we’re trying to find stars.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white circle with a shaded region represents those examples some classifier has labelled as stars.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central region, where the two circles overlap, contains the relevant items that the classifier has correctly identified in the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These are known as, “True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left most region of the yellow circle, not covered by the shaded area, contains relevant items that were not “retrieved”. These represent errors. Here the classifier has predicted circle, when it should have predicted star.</a:t>
                </a: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Such mistakes are known as “False Negatives”.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right most region of the white circle, that doesn’t overlap with the yellow circle, contains irrelevant items that were “retrieved”. These represent errors. Here the classifier has predicted star, when it should have predicted 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Such mistakes are known as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 remaining examples are the irrelevant items not retrieved. That is, the classifier correctly predicted circle for these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These are known as, “True Negatives”.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rPr>
                  <a:t>By counting the outcomes, we can evaluate performance. To do this we use evaluation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These include accuracy ,Recall and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To test our algorithms we must evaluate them using useful metrics. In machine learning we use standard metrics during evaluation. Accuracy is the most easily understood metric, and is sometimes a good indicator of performance. But there are many more metrics. Here I simply introduce the three most common, along with a visual explanation for how they are derived.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Testing for ourselves means evaluating. In machine learning we use standard metrics to evaluate our algorithms. Accuracy is the most easily understood metric, and is sometimes a good indicator of performance. But there are many more metrics. Here I simply introduce the three most common, along with a visual explanation for how their derived.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hlinkClick r:id="rId4"/>
                  </a:rPr>
                  <a:t>https://en.wikipedia.org/wiki/Precision_and_recall</a:t>
                </a:r>
                <a:endParaRPr lang="en-US" sz="2000" dirty="0"/>
              </a:p>
              <a:p>
                <a:pPr>
                  <a:lnSpc>
                    <a:spcPct val="100000"/>
                  </a:lnSpc>
                </a:pPr>
                <a:endParaRPr lang="en-GB" sz="2000" b="0" strike="noStrike" spc="-1" dirty="0">
                  <a:latin typeface="Arial"/>
                </a:endParaRPr>
              </a:p>
              <a:p>
                <a:pPr>
                  <a:lnSpc>
                    <a:spcPct val="100000"/>
                  </a:lnSpc>
                </a:pPr>
                <a:r>
                  <a:rPr lang="en-GB" sz="2000" b="0" strike="noStrike" spc="-1" dirty="0">
                    <a:latin typeface="Arial"/>
                  </a:rPr>
                  <a:t>Try this for yourself. Suppose We classify 100 items. Of the 100, we label 80 as stars, and 20 as circles. We are then told that we that of the predictions we did as follows:</a:t>
                </a:r>
              </a:p>
              <a:p>
                <a:pPr>
                  <a:lnSpc>
                    <a:spcPct val="100000"/>
                  </a:lnSpc>
                </a:pPr>
                <a:endParaRPr lang="en-GB" sz="2000" b="0" strike="noStrike" spc="-1" dirty="0">
                  <a:latin typeface="Arial"/>
                </a:endParaRPr>
              </a:p>
              <a:p>
                <a:pPr>
                  <a:lnSpc>
                    <a:spcPct val="100000"/>
                  </a:lnSpc>
                </a:pPr>
                <a:r>
                  <a:rPr lang="en-GB" sz="2000" b="0" strike="noStrike" spc="-1" dirty="0">
                    <a:latin typeface="Arial"/>
                  </a:rPr>
                  <a:t>We correctly classified 75 stars as stars (True Positives = 75)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correctly classified 18 circles as circles (True Negatives = 18)</a:t>
                </a:r>
              </a:p>
              <a:p>
                <a:pPr>
                  <a:lnSpc>
                    <a:spcPct val="100000"/>
                  </a:lnSpc>
                </a:pPr>
                <a:r>
                  <a:rPr lang="en-GB" sz="2000" b="0" strike="noStrike" spc="-1" dirty="0">
                    <a:latin typeface="+mn-lt"/>
                  </a:rPr>
                  <a:t>We incorrectly classified 5 stars as circles (False Negatives = 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incorrectly classified 2 circles as stars (False Positives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what is the recall, precision, and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𝑅𝑒𝑐𝑎𝑙𝑙=𝑇𝑃/(𝑇𝑃+𝐹𝑁)</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=75/(75+5)</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=0.9375=93.75%</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𝑃𝑟𝑒𝑐𝑖𝑠𝑖𝑜𝑛=𝑇𝑃/(𝑇𝑃+𝐹𝑃)</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=75/(75+2)</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=0.974 𝑡𝑜 3.𝑑.𝑝.=94.4%</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𝐴𝑐𝑐𝑢𝑟𝑎𝑐𝑦=(𝑇𝑃+𝑇𝑁)/(𝑇𝑃+𝐹𝑃+𝑇𝑁+𝐹𝑁)</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=(75+18)/(75+2+18+5)</a:t>
                </a: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strike="noStrike" spc="-1">
                    <a:latin typeface="Cambria Math" panose="02040503050406030204" pitchFamily="18" charset="0"/>
                  </a:rPr>
                  <a:t>=0.93=93%</a:t>
                </a:r>
                <a:endParaRPr lang="en-GB" sz="2000" b="0" strike="noStrike" spc="-1" dirty="0">
                  <a:latin typeface="+mn-lt"/>
                </a:endParaRPr>
              </a:p>
              <a:p>
                <a:pPr>
                  <a:lnSpc>
                    <a:spcPct val="100000"/>
                  </a:lnSpc>
                </a:pPr>
                <a:endParaRPr lang="en-GB" sz="2000" b="0" strike="noStrike" spc="-1" dirty="0">
                  <a:latin typeface="Arial"/>
                </a:endParaRPr>
              </a:p>
              <a:p>
                <a:pPr>
                  <a:lnSpc>
                    <a:spcPct val="100000"/>
                  </a:lnSpc>
                </a:pPr>
                <a:r>
                  <a:rPr lang="en-GB" sz="2000" b="0" strike="noStrike" spc="-1" dirty="0">
                    <a:latin typeface="Arial"/>
                  </a:rPr>
                  <a:t>That’s pretty good!</a:t>
                </a:r>
              </a:p>
            </p:txBody>
          </p:sp>
        </mc:Fallback>
      </mc:AlternateContent>
    </p:spTree>
    <p:extLst>
      <p:ext uri="{BB962C8B-B14F-4D97-AF65-F5344CB8AC3E}">
        <p14:creationId xmlns:p14="http://schemas.microsoft.com/office/powerpoint/2010/main" val="2470424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Suppose we have the following labelled dataset containing two classes. We want to use it for training and testing. However we want to do this in a robust way, and we don’t want our results to be overly specific to any training/test split that we may choose. So how to proceed.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First we randomly split the labelled data in to </a:t>
                </a:r>
                <a14:m>
                  <m:oMath xmlns:m="http://schemas.openxmlformats.org/officeDocument/2006/math">
                    <m:r>
                      <a:rPr lang="en-GB" sz="2000" i="1" dirty="0" smtClean="0">
                        <a:solidFill>
                          <a:schemeClr val="bg1"/>
                        </a:solidFill>
                        <a:latin typeface="Cambria Math" panose="02040503050406030204" pitchFamily="18" charset="0"/>
                        <a:cs typeface="Calibri" panose="020F0502020204030204" pitchFamily="34" charset="0"/>
                      </a:rPr>
                      <m:t>𝑛</m:t>
                    </m:r>
                  </m:oMath>
                </a14:m>
                <a:r>
                  <a:rPr lang="en-GB" sz="2000" dirty="0">
                    <a:solidFill>
                      <a:srgbClr val="FFFF00"/>
                    </a:solidFill>
                    <a:latin typeface="Calibri" panose="020F0502020204030204" pitchFamily="34" charset="0"/>
                    <a:cs typeface="Calibri" panose="020F0502020204030204" pitchFamily="34" charset="0"/>
                  </a:rPr>
                  <a:t> equally sized portions called ”folds”. We ensure each fold has the correct proportion of examples for each class, when compared to the complete labelled data set. So if the</a:t>
                </a:r>
                <a:r>
                  <a:rPr lang="en-GB" sz="2000" baseline="0" dirty="0">
                    <a:solidFill>
                      <a:srgbClr val="FFFF00"/>
                    </a:solidFill>
                    <a:latin typeface="Calibri" panose="020F0502020204030204" pitchFamily="34" charset="0"/>
                    <a:cs typeface="Calibri" panose="020F0502020204030204" pitchFamily="34" charset="0"/>
                  </a:rPr>
                  <a:t> ratio of stars to circles is 50:50 in the complete data set, each fold should maintain this ratio.</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Label the folds using numbers. </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We then use the first fold to train a model, and test on the remaining folds. In this case we train on 1 fold and test on 7.</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Record the result achieved for the first test.</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Now use the second fold to train the model. All other folds (including the first) are now used for testing.</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Repeat this process until all folds have been used for training.</a:t>
                </a:r>
              </a:p>
              <a:p>
                <a:pPr marL="0" indent="0">
                  <a:buFont typeface="+mj-lt"/>
                  <a:buNone/>
                </a:pPr>
                <a:endParaRPr lang="en-GB" sz="2000" dirty="0">
                  <a:solidFill>
                    <a:srgbClr val="FFFF00"/>
                  </a:solidFill>
                  <a:latin typeface="Calibri" panose="020F0502020204030204" pitchFamily="34" charset="0"/>
                  <a:cs typeface="Calibri" panose="020F0502020204030204" pitchFamily="34" charset="0"/>
                </a:endParaRPr>
              </a:p>
              <a:p>
                <a:pPr marL="0" indent="0">
                  <a:buFont typeface="+mj-lt"/>
                  <a:buNone/>
                </a:pPr>
                <a:r>
                  <a:rPr lang="en-GB" sz="2000" dirty="0">
                    <a:solidFill>
                      <a:srgbClr val="FFFF00"/>
                    </a:solidFill>
                    <a:latin typeface="Calibri" panose="020F0502020204030204" pitchFamily="34" charset="0"/>
                    <a:cs typeface="Calibri" panose="020F0502020204030204" pitchFamily="34" charset="0"/>
                  </a:rPr>
                  <a:t>Aggregate the results on for each training fold, and compute averages. This allows a more rounded impression of performance.</a:t>
                </a: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process is known as N-fold Stratified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Machine learning algorithms can be evaluated in many ways, using many different evaluation metrics. Perhaps the most trusted “standard” evaluation strategy is Stratified n-fold cross validation. This involves testing an algorithm </a:t>
                </a:r>
                <a:r>
                  <a:rPr lang="en-US" sz="2000" i="0" dirty="0">
                    <a:latin typeface="Cambria Math" panose="02040503050406030204" pitchFamily="18" charset="0"/>
                  </a:rPr>
                  <a:t>𝑛</a:t>
                </a:r>
                <a:r>
                  <a:rPr lang="en-US" sz="2000" dirty="0"/>
                  <a:t> times, on available data partitioned into n disjoint folds. If </a:t>
                </a:r>
                <a:r>
                  <a:rPr lang="en-US" sz="2000" i="0" dirty="0">
                    <a:latin typeface="Cambria Math" panose="02040503050406030204" pitchFamily="18" charset="0"/>
                  </a:rPr>
                  <a:t>𝑛=5</a:t>
                </a:r>
                <a:r>
                  <a:rPr lang="en-US" sz="2000" dirty="0"/>
                  <a:t> is used, then the data is split into 5 (maintaining the proportion of examples belonging to each class in a fold). Four of the folds are then used to training an algorithm, and the fifth fold is used to test it The results are recorded, then procedure repeated until all folds have been used for testing. The results on each fold are aggregated to give averaged results - hopefully indicative of real-world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hlinkClick r:id="rId4"/>
                  </a:rPr>
                  <a:t>https://scikit-learn.org/stable/modules/generated/sklearn.model_selection.StratifiedKFold.html</a:t>
                </a:r>
                <a:endParaRPr lang="en-US" sz="2000" dirty="0"/>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297769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685980" y="1910481"/>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b="0" strike="noStrike" spc="-1" dirty="0">
                <a:latin typeface="+mn-lt"/>
              </a:rPr>
              <a:t>The first reason automated decision making can be flawed - biased input data. For example, suppose you want to teach an algorithm to recognize a specific disease in a group of patients.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b="0" strike="noStrike" spc="-1" dirty="0">
                <a:latin typeface="+mn-lt"/>
              </a:rPr>
              <a:t>You provide the algorithm with data, which just so happens to describe patients aged between 60 to 80.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b="0" strike="noStrike" spc="-1" dirty="0">
                <a:latin typeface="+mn-lt"/>
              </a:rPr>
              <a:t>You then run the algorithm on patients aged 18 to 30. The algorithm performs badly, as it’s knowledge is biased toward recognizing disease in much older patients.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b="0" strike="noStrike" spc="-1" dirty="0">
                <a:latin typeface="+mn-lt"/>
              </a:rPr>
              <a:t>The second reason is biases in the cognitive process. For instance, suppose we try to teach an algorithm to predict when a train on the Tokyo rail network will be late.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b="0" strike="noStrike" spc="-1" dirty="0">
                <a:latin typeface="+mn-lt"/>
              </a:rPr>
              <a:t>Trains on this network are exceptionally punctual.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To achieve the best overall performance, just never predict that a train will be late.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p:txBody>
      </p:sp>
    </p:spTree>
    <p:extLst>
      <p:ext uri="{BB962C8B-B14F-4D97-AF65-F5344CB8AC3E}">
        <p14:creationId xmlns:p14="http://schemas.microsoft.com/office/powerpoint/2010/main" val="3832855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defRPr sz="1600"/>
            </a:pPr>
            <a:r>
              <a:rPr lang="en-US" sz="2000" dirty="0"/>
              <a:t>Let’s </a:t>
            </a:r>
            <a:r>
              <a:rPr lang="en-US" sz="2000" dirty="0" err="1"/>
              <a:t>summarise</a:t>
            </a:r>
            <a:r>
              <a:rPr lang="en-US" sz="2000" dirty="0"/>
              <a:t> the main phases involved in the application of machine learning.</a:t>
            </a:r>
          </a:p>
          <a:p>
            <a:pPr>
              <a:defRPr sz="1600"/>
            </a:pPr>
            <a:endParaRPr lang="en-US" sz="2000" dirty="0"/>
          </a:p>
          <a:p>
            <a:pPr>
              <a:defRPr sz="1600"/>
            </a:pPr>
            <a:r>
              <a:rPr lang="en-US" sz="2000" dirty="0"/>
              <a:t>First we collect our data. This step may require data </a:t>
            </a:r>
            <a:r>
              <a:rPr lang="en-US" sz="2000" dirty="0" err="1"/>
              <a:t>normalisation</a:t>
            </a:r>
            <a:r>
              <a:rPr lang="en-US" sz="2000" dirty="0"/>
              <a:t>, data cleaning, data labelling, or even removing personal details according to ethics requirements. Whatever the exact steps are, we should end up with a dataset ready for learning. There should be enough samples in the data set to enable it to be split into disjoint training, and test sets. The data should be representative of the concepts we’re trying to learn, and we should aim to </a:t>
            </a:r>
            <a:r>
              <a:rPr lang="en-US" sz="2000" dirty="0" err="1"/>
              <a:t>minimise</a:t>
            </a:r>
            <a:r>
              <a:rPr lang="en-US" sz="2000" dirty="0"/>
              <a:t> the potential for bias where possible.</a:t>
            </a:r>
          </a:p>
          <a:p>
            <a:pPr>
              <a:defRPr sz="1600"/>
            </a:pPr>
            <a:endParaRPr lang="en-US" sz="2000" dirty="0"/>
          </a:p>
          <a:p>
            <a:pPr>
              <a:defRPr sz="1600"/>
            </a:pPr>
            <a:r>
              <a:rPr lang="en-US" sz="2000" dirty="0"/>
              <a:t>The next step involves feature design and extraction. This involves designing features for the data, that we believe will help us achieve accurate classification results. If we’re given a dataset of animal pictures, we can extract many possible features, e.g.</a:t>
            </a:r>
            <a:r>
              <a:rPr lang="en-US" sz="2000" b="1" i="1" dirty="0"/>
              <a:t> </a:t>
            </a:r>
            <a:r>
              <a:rPr lang="en-US" sz="2000" b="0" i="1" dirty="0"/>
              <a:t>has legs</a:t>
            </a:r>
            <a:r>
              <a:rPr lang="en-US" sz="2000" b="0" dirty="0"/>
              <a:t>, </a:t>
            </a:r>
            <a:r>
              <a:rPr lang="en-US" sz="2000" b="0" i="1" dirty="0"/>
              <a:t>number of legs</a:t>
            </a:r>
            <a:r>
              <a:rPr lang="en-US" sz="2000" b="0" dirty="0"/>
              <a:t>, </a:t>
            </a:r>
            <a:r>
              <a:rPr lang="en-US" sz="2000" b="0" i="1" dirty="0"/>
              <a:t>number of eyes</a:t>
            </a:r>
            <a:r>
              <a:rPr lang="en-US" sz="2000" b="0" dirty="0"/>
              <a:t>, </a:t>
            </a:r>
            <a:r>
              <a:rPr lang="en-US" sz="2000" b="0" i="1" dirty="0" err="1"/>
              <a:t>colour</a:t>
            </a:r>
            <a:r>
              <a:rPr lang="en-US" sz="2000" b="0" dirty="0"/>
              <a:t>, </a:t>
            </a:r>
            <a:r>
              <a:rPr lang="en-US" sz="2000" b="0" i="1" dirty="0"/>
              <a:t>size</a:t>
            </a:r>
            <a:r>
              <a:rPr lang="en-US" sz="2000" b="0" dirty="0"/>
              <a:t> etc. </a:t>
            </a:r>
          </a:p>
          <a:p>
            <a:pPr>
              <a:defRPr sz="1600"/>
            </a:pPr>
            <a:endParaRPr lang="en-US" sz="2000" dirty="0"/>
          </a:p>
          <a:p>
            <a:pPr>
              <a:defRPr sz="1600"/>
            </a:pPr>
            <a:r>
              <a:rPr lang="en-US" sz="2000" dirty="0"/>
              <a:t>After you’ve designed the features you must extract them from the dataset, and evaluate them. You can evaluate features by quantifying their information content. Some features have higher information content than others, whilst a subset of features may reveal previously hidden information when combined with seemingly unrelated features. In both cases it’s good to evaluate the features to discover these relationships. </a:t>
            </a:r>
          </a:p>
          <a:p>
            <a:pPr>
              <a:defRPr sz="1600"/>
            </a:pPr>
            <a:endParaRPr lang="en-US" sz="2000" dirty="0"/>
          </a:p>
        </p:txBody>
      </p:sp>
    </p:spTree>
    <p:extLst>
      <p:ext uri="{BB962C8B-B14F-4D97-AF65-F5344CB8AC3E}">
        <p14:creationId xmlns:p14="http://schemas.microsoft.com/office/powerpoint/2010/main" val="201957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Once the features have been evaluated, you can use them to start exploring which machine learning methods work best for your problem. It is desirable to try different types of learning models, evaluating their performance. Choose a model, and train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Evaluate the trained model on separate test data set - ensure the performance is still good. If it isn’t, try a different algorithm. Repeat this exploration phase until performance is satisfactory.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When satisfied that the machine learning model works well, then you can finally deploy it upon new data.</a:t>
            </a: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1195203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4972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are two different types of coding language:</a:t>
            </a: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are “</a:t>
            </a: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Low</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Level” Languages:</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Hard for humans to read.</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Easy</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for machines to read.</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 processed efficiently by CPUs.</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Often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written in binary or simple numerical format.</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 used to control specific parts of the CPU.</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If </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add up the number of lines of code required to complete a task in a low-level language, this total can become very large!</a:t>
            </a: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are “</a:t>
            </a: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High</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Level” Languages:</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Easy for humans to read.</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Hard</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for machines to read.</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Cannot</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 processed efficiently by CPUs.</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Often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written using a combination of human language and numbers.</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If </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add up the number of lines of code required to complete a task in a high-level language, this total can be very small.</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language is after all more expressive.</a:t>
            </a: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4731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1200" b="1" strike="noStrike" spc="-1" dirty="0">
                <a:solidFill>
                  <a:schemeClr val="tx1"/>
                </a:solidFill>
                <a:latin typeface="Calibri" panose="020F0502020204030204" pitchFamily="34" charset="0"/>
                <a:cs typeface="Calibri" panose="020F0502020204030204" pitchFamily="34" charset="0"/>
              </a:rPr>
              <a:t>Machine</a:t>
            </a:r>
            <a:r>
              <a:rPr lang="en-GB" sz="1200" b="0" strike="noStrike" spc="-1" dirty="0">
                <a:solidFill>
                  <a:schemeClr val="tx1"/>
                </a:solidFill>
                <a:latin typeface="Calibri" panose="020F0502020204030204" pitchFamily="34" charset="0"/>
                <a:cs typeface="Calibri" panose="020F0502020204030204" pitchFamily="34" charset="0"/>
              </a:rPr>
              <a:t> code clearly doesn’t need translating for the CPU to understand it.</a:t>
            </a:r>
          </a:p>
          <a:p>
            <a:pPr>
              <a:lnSpc>
                <a:spcPct val="100000"/>
              </a:lnSpc>
            </a:pPr>
            <a:r>
              <a:rPr lang="en-GB" sz="1200" b="1" strike="noStrike" spc="-1" dirty="0">
                <a:solidFill>
                  <a:schemeClr val="tx1"/>
                </a:solidFill>
                <a:latin typeface="Calibri" panose="020F0502020204030204" pitchFamily="34" charset="0"/>
                <a:cs typeface="Calibri" panose="020F0502020204030204" pitchFamily="34" charset="0"/>
              </a:rPr>
              <a:t>All </a:t>
            </a:r>
            <a:r>
              <a:rPr lang="en-GB" sz="1200" b="0" strike="noStrike" spc="-1" dirty="0">
                <a:solidFill>
                  <a:schemeClr val="tx1"/>
                </a:solidFill>
                <a:latin typeface="Calibri" panose="020F0502020204030204" pitchFamily="34" charset="0"/>
                <a:cs typeface="Calibri" panose="020F0502020204030204" pitchFamily="34" charset="0"/>
              </a:rPr>
              <a:t>other programming languages must be translated. There are two main approaches for doing this.</a:t>
            </a: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a:p>
            <a:pPr>
              <a:lnSpc>
                <a:spcPct val="100000"/>
              </a:lnSpc>
            </a:pPr>
            <a:r>
              <a:rPr lang="en-GB" sz="1200" b="1" strike="noStrike" spc="-1" dirty="0">
                <a:solidFill>
                  <a:schemeClr val="tx1"/>
                </a:solidFill>
                <a:latin typeface="Calibri" panose="020F0502020204030204" pitchFamily="34" charset="0"/>
                <a:cs typeface="Calibri" panose="020F0502020204030204" pitchFamily="34" charset="0"/>
              </a:rPr>
              <a:t>Some</a:t>
            </a:r>
            <a:r>
              <a:rPr lang="en-GB" sz="1200" b="0" strike="noStrike" spc="-1" dirty="0">
                <a:solidFill>
                  <a:schemeClr val="tx1"/>
                </a:solidFill>
                <a:latin typeface="Calibri" panose="020F0502020204030204" pitchFamily="34" charset="0"/>
                <a:cs typeface="Calibri" panose="020F0502020204030204" pitchFamily="34" charset="0"/>
              </a:rPr>
              <a:t> computer programming languages are known as compiled. For each type of CPU, a tool called a compiler is created, that understands its machine code. </a:t>
            </a:r>
            <a:r>
              <a:rPr lang="en-GB" sz="1200" b="1" strike="noStrike" spc="-1" dirty="0">
                <a:solidFill>
                  <a:schemeClr val="tx1"/>
                </a:solidFill>
                <a:latin typeface="Calibri" panose="020F0502020204030204" pitchFamily="34" charset="0"/>
                <a:cs typeface="Calibri" panose="020F0502020204030204" pitchFamily="34" charset="0"/>
              </a:rPr>
              <a:t>When</a:t>
            </a:r>
            <a:r>
              <a:rPr lang="en-GB" sz="1200" b="0" strike="noStrike" spc="-1" dirty="0">
                <a:solidFill>
                  <a:schemeClr val="tx1"/>
                </a:solidFill>
                <a:latin typeface="Calibri" panose="020F0502020204030204" pitchFamily="34" charset="0"/>
                <a:cs typeface="Calibri" panose="020F0502020204030204" pitchFamily="34" charset="0"/>
              </a:rPr>
              <a:t> you write a piece of code, it is stored in a source code file. </a:t>
            </a:r>
            <a:r>
              <a:rPr lang="en-GB" sz="1200" b="1" strike="noStrike" spc="-1" dirty="0">
                <a:solidFill>
                  <a:schemeClr val="tx1"/>
                </a:solidFill>
                <a:latin typeface="Calibri" panose="020F0502020204030204" pitchFamily="34" charset="0"/>
                <a:cs typeface="Calibri" panose="020F0502020204030204" pitchFamily="34" charset="0"/>
              </a:rPr>
              <a:t>This</a:t>
            </a:r>
            <a:r>
              <a:rPr lang="en-GB" sz="1200" b="0" strike="noStrike" spc="-1" dirty="0">
                <a:solidFill>
                  <a:schemeClr val="tx1"/>
                </a:solidFill>
                <a:latin typeface="Calibri" panose="020F0502020204030204" pitchFamily="34" charset="0"/>
                <a:cs typeface="Calibri" panose="020F0502020204030204" pitchFamily="34" charset="0"/>
              </a:rPr>
              <a:t> file is then passed to the compiler. The compiler goes through the code file line by line, and translates it to machine code. </a:t>
            </a:r>
            <a:r>
              <a:rPr lang="en-GB" sz="1200" b="1" strike="noStrike" spc="-1" dirty="0">
                <a:solidFill>
                  <a:schemeClr val="tx1"/>
                </a:solidFill>
                <a:latin typeface="Calibri" panose="020F0502020204030204" pitchFamily="34" charset="0"/>
                <a:cs typeface="Calibri" panose="020F0502020204030204" pitchFamily="34" charset="0"/>
              </a:rPr>
              <a:t>This</a:t>
            </a:r>
            <a:r>
              <a:rPr lang="en-GB" sz="1200" b="0" strike="noStrike" spc="-1" dirty="0">
                <a:solidFill>
                  <a:schemeClr val="tx1"/>
                </a:solidFill>
                <a:latin typeface="Calibri" panose="020F0502020204030204" pitchFamily="34" charset="0"/>
                <a:cs typeface="Calibri" panose="020F0502020204030204" pitchFamily="34" charset="0"/>
              </a:rPr>
              <a:t> produces an executable file, that a CPU can run.</a:t>
            </a: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trike="noStrike" spc="-1" dirty="0">
                <a:solidFill>
                  <a:schemeClr val="tx1"/>
                </a:solidFill>
                <a:latin typeface="Calibri" panose="020F0502020204030204" pitchFamily="34" charset="0"/>
                <a:cs typeface="Calibri" panose="020F0502020204030204" pitchFamily="34" charset="0"/>
              </a:rPr>
              <a:t>Some</a:t>
            </a:r>
            <a:r>
              <a:rPr lang="en-GB" sz="1200" b="0" strike="noStrike" spc="-1" dirty="0">
                <a:solidFill>
                  <a:schemeClr val="tx1"/>
                </a:solidFill>
                <a:latin typeface="Calibri" panose="020F0502020204030204" pitchFamily="34" charset="0"/>
                <a:cs typeface="Calibri" panose="020F0502020204030204" pitchFamily="34" charset="0"/>
              </a:rPr>
              <a:t> computer programming languages are known as interpreted. For each type of CPU, a tool called an interpreter is created, that understands its machine code. </a:t>
            </a:r>
            <a:r>
              <a:rPr lang="en-GB" sz="1200" b="1" strike="noStrike" spc="-1" dirty="0">
                <a:solidFill>
                  <a:schemeClr val="tx1"/>
                </a:solidFill>
                <a:latin typeface="Calibri" panose="020F0502020204030204" pitchFamily="34" charset="0"/>
                <a:cs typeface="Calibri" panose="020F0502020204030204" pitchFamily="34" charset="0"/>
              </a:rPr>
              <a:t>When</a:t>
            </a:r>
            <a:r>
              <a:rPr lang="en-GB" sz="1200" b="0" strike="noStrike" spc="-1" dirty="0">
                <a:solidFill>
                  <a:schemeClr val="tx1"/>
                </a:solidFill>
                <a:latin typeface="Calibri" panose="020F0502020204030204" pitchFamily="34" charset="0"/>
                <a:cs typeface="Calibri" panose="020F0502020204030204" pitchFamily="34" charset="0"/>
              </a:rPr>
              <a:t> you write a piece of code, it is stored in a source code file. </a:t>
            </a:r>
            <a:r>
              <a:rPr lang="en-GB" sz="1200" b="1" strike="noStrike" spc="-1" dirty="0">
                <a:solidFill>
                  <a:schemeClr val="tx1"/>
                </a:solidFill>
                <a:latin typeface="Calibri" panose="020F0502020204030204" pitchFamily="34" charset="0"/>
                <a:cs typeface="Calibri" panose="020F0502020204030204" pitchFamily="34" charset="0"/>
              </a:rPr>
              <a:t>This</a:t>
            </a:r>
            <a:r>
              <a:rPr lang="en-GB" sz="1200" b="0" strike="noStrike" spc="-1" dirty="0">
                <a:solidFill>
                  <a:schemeClr val="tx1"/>
                </a:solidFill>
                <a:latin typeface="Calibri" panose="020F0502020204030204" pitchFamily="34" charset="0"/>
                <a:cs typeface="Calibri" panose="020F0502020204030204" pitchFamily="34" charset="0"/>
              </a:rPr>
              <a:t> file is then passed to the interpreter. The interpreter goes through the code file line by line, and translates it to machine code. </a:t>
            </a:r>
            <a:r>
              <a:rPr lang="en-GB" sz="1200" b="1" strike="noStrike" spc="-1" dirty="0">
                <a:solidFill>
                  <a:schemeClr val="tx1"/>
                </a:solidFill>
                <a:latin typeface="Calibri" panose="020F0502020204030204" pitchFamily="34" charset="0"/>
                <a:cs typeface="Calibri" panose="020F0502020204030204" pitchFamily="34" charset="0"/>
              </a:rPr>
              <a:t>This</a:t>
            </a:r>
            <a:r>
              <a:rPr lang="en-GB" sz="1200" b="0" strike="noStrike" spc="-1" dirty="0">
                <a:solidFill>
                  <a:schemeClr val="tx1"/>
                </a:solidFill>
                <a:latin typeface="Calibri" panose="020F0502020204030204" pitchFamily="34" charset="0"/>
                <a:cs typeface="Calibri" panose="020F0502020204030204" pitchFamily="34" charset="0"/>
              </a:rPr>
              <a:t> produces an executable file, that a CPU can run. Interpreted languages are special, in that they can interpreted on the fly. That is, you don’t need to interpret an entire source code file to create machine code.  You can interpret single lines of code as you write them if needed. </a:t>
            </a: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a:p>
            <a:pPr>
              <a:lnSpc>
                <a:spcPct val="100000"/>
              </a:lnSpc>
            </a:pPr>
            <a:endParaRPr lang="en-GB" sz="1200" b="0" strike="noStrike" spc="-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8404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Python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is an interpreted programming language.</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When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you run Python code in code academy, a python interpreter reads each line, converts it to machine code, and this is run by the CPU.</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You’ve</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been learning Python 3. Thus, you’ve been using an interpreter capable of translating Python 3 code to machine code. </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Programming</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languages improve over time. If you wrote code Python 2 code, a Python 3 interpreter would not understand it. Thus, you’d get errors. I suppose it would be a little like writing a book in Shakespearean English, and expecting a modern English speaker to understand it perfectly.</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What’s</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important to understand here:</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Python</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is interpreted, you therefore need an interpreter to run Python code.</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must use an interpreter that understands the code your writing.</a:t>
            </a:r>
          </a:p>
          <a:p>
            <a:pPr marL="171450" indent="-171450">
              <a:buSzPct val="100000"/>
              <a:buFont typeface="Arial" panose="020B0604020202020204" pitchFamily="34" charset="0"/>
              <a:buChar char="•"/>
              <a:defRPr sz="2000" b="1">
                <a:solidFill>
                  <a:srgbClr val="FFFFFF"/>
                </a:solidFill>
                <a:latin typeface="Arial"/>
                <a:ea typeface="Arial"/>
                <a:cs typeface="Arial"/>
                <a:sym typeface="Arial"/>
              </a:defRPr>
            </a:pPr>
            <a:r>
              <a:rPr lang="en-GB" sz="1200" b="1"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Any</a:t>
            </a:r>
            <a:r>
              <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computer with a suitable Python interpreter will be able to run your code.</a:t>
            </a:r>
          </a:p>
          <a:p>
            <a:pPr>
              <a:buSzPct val="100000"/>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7790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239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415456" y="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We’ve reviewed some of the issues faced when trying to learn using machine learning. Lets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Algorithms can process more quantifiable data than humans. They can process entire databases or libraries of information, if it is presented in the right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However the data may be biased/incomplete. We must ensure the data we give to our algorithms is not biased, or incomplete such that it can give a misleading impression.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Individual algorithms also have intrinsic biases. We must keep that in mind when considering what we are trying to do with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Algorithms can therefore be just as fallible as humans! There are many examples of this. In truth our algorithms are only as good as we make them. Thus in reality poor automated decision making reflects our own deficiencies more than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Lets bring this together. Here the blue box labelled 1, represents the set of all knowledge of some subject available. This is an idealised set that contains every piece on information available which may be stored in books, web resources or in the minds of other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 circle labelled 2, represents the portion of that knowledge that is available to an algorithm. It is an incomplete portion, thus it is a subset of the knowledge available. It is incomplete for many reasons. For instance, available data hasn’t been digitised, or features are yet to be designed and extracted. We already have a gap in our knowledge at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 circle labelled 3 represents the data that has been digitised and turned into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Then there is the knowledge and experience captured by the features</a:t>
            </a:r>
            <a:r>
              <a:rPr lang="en-GB" kern="1200" dirty="0">
                <a:solidFill>
                  <a:schemeClr val="tx1"/>
                </a:solidFill>
                <a:effectLst/>
                <a:latin typeface="+mn-lt"/>
                <a:ea typeface="+mn-ea"/>
                <a:cs typeface="+mn-cs"/>
              </a:rPr>
              <a:t>, represented by circle 4</a:t>
            </a:r>
            <a:r>
              <a:rPr lang="en-GB" dirty="0">
                <a:effectLst/>
              </a:rPr>
              <a:t> </a:t>
            </a:r>
            <a:r>
              <a:rPr lang="en-GB" b="0" strike="noStrike" spc="-1" dirty="0">
                <a:latin typeface="+mn-lt"/>
              </a:rPr>
              <a:t>. Features are not perfect; knowledge is lost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is the knowledge and experience captured by the algorithm from the feature data. This is represented by the circle labelled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00000"/>
              </a:lnSpc>
            </a:pPr>
            <a:endParaRPr lang="en-GB" b="0" strike="noStrike" spc="-1" dirty="0">
              <a:latin typeface="Arial"/>
            </a:endParaRPr>
          </a:p>
        </p:txBody>
      </p:sp>
    </p:spTree>
    <p:extLst>
      <p:ext uri="{BB962C8B-B14F-4D97-AF65-F5344CB8AC3E}">
        <p14:creationId xmlns:p14="http://schemas.microsoft.com/office/powerpoint/2010/main" val="159692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02920" y="375699"/>
            <a:ext cx="5486040" cy="4114440"/>
          </a:xfrm>
          <a:prstGeom prst="rect">
            <a:avLst/>
          </a:prstGeom>
        </p:spPr>
        <p:txBody>
          <a:bodyPr tIns="91440" bIns="91440"/>
          <a:lstStyle/>
          <a:p>
            <a:pPr>
              <a:lnSpc>
                <a:spcPct val="100000"/>
              </a:lnSpc>
            </a:pPr>
            <a:r>
              <a:rPr lang="en-GB" b="0" strike="noStrike" spc="-1" dirty="0">
                <a:latin typeface="+mn-lt"/>
              </a:rPr>
              <a:t>In machine learning the experience used by an algorithm to learn is known as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0" strike="noStrike" spc="-1" dirty="0">
                <a:latin typeface="+mn-lt"/>
              </a:rPr>
              <a:t>An algorithm is ‘taught’ using training data. It uses the examples and labels in the training data, to solve problems using the tools of maths and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r>
              <a:rPr lang="en-GB" b="0" strike="noStrike" spc="-1" dirty="0">
                <a:latin typeface="+mn-lt"/>
              </a:rPr>
              <a:t>Training data can be labelled (see the notes for Part 1, Slide 7)  or unlabelled (see the notes for Part 1, Slide 9), which is something we learned in Part 1 of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To check that our algorithms have successfully learned what we wished them to from the training data, we must test them. To do this we evaluate them on a new set of data. We call this "test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Test data must be labelled (that is, the ground truth must be known). Test data must also be distinct from training data. This is crucially important. Doing this helps ensure that our algorithms don’t overfit to the training data – much like the student in Part 1 of the module that failed their exam (see the notes for Part 1, Slide 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p:txBody>
      </p:sp>
    </p:spTree>
    <p:extLst>
      <p:ext uri="{BB962C8B-B14F-4D97-AF65-F5344CB8AC3E}">
        <p14:creationId xmlns:p14="http://schemas.microsoft.com/office/powerpoint/2010/main" val="351292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66530" y="2514780"/>
            <a:ext cx="5486040" cy="4114440"/>
          </a:xfrm>
          <a:prstGeom prst="rect">
            <a:avLst/>
          </a:prstGeom>
        </p:spPr>
        <p:txBody>
          <a:bodyPr tIns="91440" bIns="91440"/>
          <a:lstStyle/>
          <a:p>
            <a:pPr>
              <a:lnSpc>
                <a:spcPct val="100000"/>
              </a:lnSpc>
            </a:pPr>
            <a:r>
              <a:rPr lang="en-GB" b="0" strike="noStrike" spc="-1" dirty="0">
                <a:latin typeface="+mn-lt"/>
              </a:rPr>
              <a:t>There is an easy way to understand the difference between training and test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Here the blue box represents the set of all knowledge of some subject available. This idealised set that contains every piece on information available which may be stored in books, web resources or in the minds of other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Training data represents the knowledge given before an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Test data is a disjoint set of information, that represents the exam – we use this to test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p:txBody>
      </p:sp>
    </p:spTree>
    <p:extLst>
      <p:ext uri="{BB962C8B-B14F-4D97-AF65-F5344CB8AC3E}">
        <p14:creationId xmlns:p14="http://schemas.microsoft.com/office/powerpoint/2010/main" val="152029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455212" y="105355"/>
                <a:ext cx="5486040" cy="4114440"/>
              </a:xfrm>
              <a:prstGeom prst="rect">
                <a:avLst/>
              </a:prstGeom>
            </p:spPr>
            <p:txBody>
              <a:bodyPr tIns="91440" bIns="91440"/>
              <a:lstStyle/>
              <a:p>
                <a:pPr>
                  <a:defRPr sz="1600"/>
                </a:pPr>
                <a:r>
                  <a:rPr lang="en-US" dirty="0"/>
                  <a:t>Whilst humans can automatically extract sophisticated features to make decisions, our artificial analogues are much less capable. </a:t>
                </a:r>
              </a:p>
              <a:p>
                <a:pPr>
                  <a:defRPr sz="1600"/>
                </a:pPr>
                <a:endParaRPr lang="en-US" dirty="0"/>
              </a:p>
              <a:p>
                <a:pPr>
                  <a:defRPr sz="1600"/>
                </a:pPr>
                <a:r>
                  <a:rPr lang="en-US" dirty="0"/>
                  <a:t>Generally, we must extract features for them. Whilst a human can look at an animal and automatically assess it’s mass (approximately), we must give the artificial system the mass value directly. But how is this information used?</a:t>
                </a:r>
              </a:p>
              <a:p>
                <a:pPr>
                  <a:defRPr sz="1600"/>
                </a:pPr>
                <a:endParaRPr lang="en-US" dirty="0"/>
              </a:p>
              <a:p>
                <a:pPr>
                  <a:defRPr sz="1600"/>
                </a:pPr>
                <a:r>
                  <a:rPr lang="en-US" dirty="0"/>
                  <a:t>In humans, you can scan your experience and consider examples of animals with similar masses, to an unknown animal currently in front of you. </a:t>
                </a:r>
              </a:p>
              <a:p>
                <a:pPr>
                  <a:defRPr sz="1600"/>
                </a:pPr>
                <a:endParaRPr lang="en-US" dirty="0"/>
              </a:p>
              <a:p>
                <a:pPr>
                  <a:defRPr sz="1600"/>
                </a:pPr>
                <a:r>
                  <a:rPr lang="en-US" dirty="0"/>
                  <a:t>Artificial systems instead compare the mass value against a numerical distribution (stored in </a:t>
                </a:r>
                <a14:m>
                  <m:oMath xmlns:m="http://schemas.openxmlformats.org/officeDocument/2006/math">
                    <m:r>
                      <a:rPr lang="en-US" b="1" i="1" dirty="0" smtClean="0">
                        <a:latin typeface="Cambria Math" panose="02040503050406030204" pitchFamily="18" charset="0"/>
                        <a:ea typeface="Courier New"/>
                        <a:cs typeface="Courier New"/>
                        <a:sym typeface="Courier New"/>
                      </a:rPr>
                      <m:t>𝑬</m:t>
                    </m:r>
                  </m:oMath>
                </a14:m>
                <a:r>
                  <a:rPr lang="en-US" dirty="0"/>
                  <a:t>) describing the mass values for all the animals previously observed. It can then connect the distributional information to the labelled feedback at it’s disposal - I.e. choose a label appropriate for an animal of this mass.</a:t>
                </a:r>
              </a:p>
              <a:p>
                <a:pPr>
                  <a:defRPr sz="1600"/>
                </a:pPr>
                <a:endParaRPr lang="en-US" dirty="0"/>
              </a:p>
              <a:p>
                <a:pPr>
                  <a:defRPr sz="1600"/>
                </a:pPr>
                <a:r>
                  <a:rPr lang="en-US" dirty="0"/>
                  <a:t>There are some methods that can extract features for themselves. However this is an advanced topic that may be covered in future modules.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must also provide useful labels in the training and test sets – again these are designed by us to achieve some specific purpose.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Feature design and extraction is an important and necessary step that must be taken, before we create our training sets. You may wonder how to design features, or if there’s some accepted process for doing so?</a:t>
                </a:r>
              </a:p>
              <a:p>
                <a:pPr>
                  <a:defRPr sz="1600"/>
                </a:pPr>
                <a:endParaRPr lang="en-US" dirty="0"/>
              </a:p>
              <a:p>
                <a:pPr>
                  <a:lnSpc>
                    <a:spcPct val="100000"/>
                  </a:lnSpc>
                </a:pPr>
                <a:endParaRPr lang="en-GB" b="0" strike="noStrike" spc="-1" dirty="0">
                  <a:latin typeface="Arial"/>
                </a:endParaRPr>
              </a:p>
            </p:txBody>
          </p:sp>
        </mc:Choice>
        <mc:Fallback xmlns="">
          <p:sp>
            <p:nvSpPr>
              <p:cNvPr id="1007" name="PlaceHolder 2"/>
              <p:cNvSpPr>
                <a:spLocks noGrp="1"/>
              </p:cNvSpPr>
              <p:nvPr>
                <p:ph type="body"/>
              </p:nvPr>
            </p:nvSpPr>
            <p:spPr>
              <a:xfrm>
                <a:off x="455212" y="105355"/>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1" u="sng" strike="noStrike" spc="-1" dirty="0">
                    <a:latin typeface="Calibri" panose="020F0502020204030204" pitchFamily="34" charset="0"/>
                    <a:cs typeface="Calibri" panose="020F0502020204030204" pitchFamily="34" charset="0"/>
                  </a:rPr>
                  <a:t>Slide 8</a:t>
                </a:r>
              </a:p>
              <a:p>
                <a:pPr>
                  <a:defRPr sz="1600"/>
                </a:pPr>
                <a:endParaRPr lang="en-US" dirty="0"/>
              </a:p>
              <a:p>
                <a:pPr>
                  <a:defRPr sz="1600"/>
                </a:pPr>
                <a:r>
                  <a:rPr lang="en-US" dirty="0"/>
                  <a:t>Whilst humans can automatically extract sophisticated features to make decisions, our artificial analogues are much less capable. </a:t>
                </a:r>
              </a:p>
              <a:p>
                <a:pPr>
                  <a:defRPr sz="1600"/>
                </a:pPr>
                <a:endParaRPr lang="en-US" dirty="0"/>
              </a:p>
              <a:p>
                <a:pPr>
                  <a:lnSpc>
                    <a:spcPct val="100000"/>
                  </a:lnSpc>
                </a:pPr>
                <a:r>
                  <a:rPr lang="en-GB" b="1" i="1" strike="noStrike" spc="-1" dirty="0">
                    <a:latin typeface="+mn-lt"/>
                  </a:rPr>
                  <a:t>Click</a:t>
                </a:r>
              </a:p>
              <a:p>
                <a:pPr>
                  <a:defRPr sz="1600"/>
                </a:pPr>
                <a:endParaRPr lang="en-US" dirty="0"/>
              </a:p>
              <a:p>
                <a:pPr>
                  <a:defRPr sz="1600"/>
                </a:pPr>
                <a:r>
                  <a:rPr lang="en-US" dirty="0"/>
                  <a:t>Generally, we must extract features for them. Whilst a human can look at an animal and automatically assess it’s mass (approximately), we must give the artificial system the mass value directly. But how is this information used?</a:t>
                </a:r>
              </a:p>
              <a:p>
                <a:pPr>
                  <a:defRPr sz="1600"/>
                </a:pPr>
                <a:endParaRPr lang="en-US" dirty="0"/>
              </a:p>
              <a:p>
                <a:pPr>
                  <a:defRPr sz="1600"/>
                </a:pPr>
                <a:r>
                  <a:rPr lang="en-US" dirty="0"/>
                  <a:t>In humans, you can scan your experience and consider examples of animals with similar masses, to an unknown animal currently in front of you. </a:t>
                </a:r>
              </a:p>
              <a:p>
                <a:pPr>
                  <a:defRPr sz="1600"/>
                </a:pPr>
                <a:endParaRPr lang="en-US" dirty="0"/>
              </a:p>
              <a:p>
                <a:pPr>
                  <a:defRPr sz="1600"/>
                </a:pPr>
                <a:r>
                  <a:rPr lang="en-US" dirty="0"/>
                  <a:t>Artificial systems instead compare the mass value against a numerical distribution (stored in </a:t>
                </a:r>
                <a:r>
                  <a:rPr lang="en-US" b="1" i="0" dirty="0">
                    <a:latin typeface="Cambria Math" panose="02040503050406030204" pitchFamily="18" charset="0"/>
                    <a:ea typeface="Courier New"/>
                    <a:cs typeface="Courier New"/>
                    <a:sym typeface="Courier New"/>
                  </a:rPr>
                  <a:t>𝑬</a:t>
                </a:r>
                <a:r>
                  <a:rPr lang="en-US" dirty="0"/>
                  <a:t>) describing the mass values for all the animals previously observed. It can then connect the distributional information to the labelled feedback at it’s disposal - I.e. choose a label appropriate for an animal of this mass.</a:t>
                </a:r>
              </a:p>
              <a:p>
                <a:pPr>
                  <a:defRPr sz="1600"/>
                </a:pPr>
                <a:endParaRPr lang="en-US" dirty="0"/>
              </a:p>
              <a:p>
                <a:pPr>
                  <a:defRPr sz="1600"/>
                </a:pPr>
                <a:r>
                  <a:rPr lang="en-US" dirty="0"/>
                  <a:t>There are some methods that can extract features for themselves. However this is an advanced topic that may be covered in future modules.</a:t>
                </a:r>
              </a:p>
              <a:p>
                <a:pPr>
                  <a:defRPr sz="1600"/>
                </a:pPr>
                <a:endParaRPr lang="en-US" dirty="0"/>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must also provide useful labels in the training and test sets – again these are designed by us to achieve some specific purpose.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Feature design and extraction is an important and necessary step that must be taken, before we create our training sets. You may wonder how to design features, or if there’s some accepted process for doing so?</a:t>
                </a:r>
              </a:p>
              <a:p>
                <a:pPr>
                  <a:defRPr sz="1600"/>
                </a:pPr>
                <a:endParaRPr lang="en-US" dirty="0"/>
              </a:p>
              <a:p>
                <a:pPr>
                  <a:lnSpc>
                    <a:spcPct val="100000"/>
                  </a:lnSpc>
                </a:pPr>
                <a:endParaRPr lang="en-GB" b="0" strike="noStrike" spc="-1" dirty="0">
                  <a:latin typeface="Arial"/>
                </a:endParaRPr>
              </a:p>
            </p:txBody>
          </p:sp>
        </mc:Fallback>
      </mc:AlternateContent>
    </p:spTree>
    <p:extLst>
      <p:ext uri="{BB962C8B-B14F-4D97-AF65-F5344CB8AC3E}">
        <p14:creationId xmlns:p14="http://schemas.microsoft.com/office/powerpoint/2010/main" val="390654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423407" y="304137"/>
            <a:ext cx="5486040" cy="4114440"/>
          </a:xfrm>
          <a:prstGeom prst="rect">
            <a:avLst/>
          </a:prstGeom>
        </p:spPr>
        <p:txBody>
          <a:bodyPr tIns="91440" bIns="91440"/>
          <a:lstStyle/>
          <a:p>
            <a:pPr>
              <a:defRPr sz="1600"/>
            </a:pPr>
            <a:r>
              <a:rPr lang="en-GB" dirty="0"/>
              <a:t>In principle feature design involves studying data. </a:t>
            </a:r>
          </a:p>
          <a:p>
            <a:pPr>
              <a:defRPr sz="1600"/>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dirty="0"/>
              <a:t>This requires thinking about it’s properties. What is the “information content” of the features? For example, when classifying mammals and birds, using a feature such as “number of eyes” may not be useful – all have 2. Such a feature has low information content. We desire features with high information content.</a:t>
            </a:r>
          </a:p>
          <a:p>
            <a:pPr>
              <a:defRPr sz="1600"/>
            </a:pPr>
            <a:endParaRPr lang="en-GB" dirty="0"/>
          </a:p>
          <a:p>
            <a:pPr>
              <a:defRPr sz="1600"/>
            </a:pPr>
            <a:r>
              <a:rPr lang="en-GB" dirty="0"/>
              <a:t>Extracting information you believe will help with class separation. Features with high information content help with class separation. A feature such as mass will have higher information content when trying to separate birds and mammals then “number of eyes”. Though the feature “has feathers”, is of much high information content – it can be used to perfectly separate the two groups. </a:t>
            </a:r>
          </a:p>
          <a:p>
            <a:pPr>
              <a:defRPr sz="1600"/>
            </a:pPr>
            <a:endParaRPr lang="en-GB" dirty="0"/>
          </a:p>
          <a:p>
            <a:pPr>
              <a:defRPr sz="1600"/>
            </a:pPr>
            <a:r>
              <a:rPr lang="en-GB" dirty="0"/>
              <a:t>In practice feature design involves,</a:t>
            </a:r>
          </a:p>
          <a:p>
            <a:pPr>
              <a:defRPr sz="1600"/>
            </a:pPr>
            <a:endParaRPr lang="en-GB" dirty="0"/>
          </a:p>
          <a:p>
            <a:pPr>
              <a:defRPr sz="1600"/>
            </a:pPr>
            <a:r>
              <a:rPr lang="en-GB" dirty="0"/>
              <a:t>1. Considering as many candidate features as possible. Collect all the features you could use.</a:t>
            </a:r>
          </a:p>
          <a:p>
            <a:pPr>
              <a:defRPr sz="1600"/>
            </a:pPr>
            <a:r>
              <a:rPr lang="en-GB" dirty="0"/>
              <a:t>2. Considering their usefulness in turn.</a:t>
            </a:r>
          </a:p>
          <a:p>
            <a:pPr>
              <a:defRPr sz="1600"/>
            </a:pPr>
            <a:r>
              <a:rPr lang="en-GB" dirty="0"/>
              <a:t>3. Selecting a sub-set of the best features that you think will be most effective.</a:t>
            </a:r>
          </a:p>
          <a:p>
            <a:pPr>
              <a:defRPr sz="1600"/>
            </a:pPr>
            <a:r>
              <a:rPr lang="en-GB" dirty="0"/>
              <a:t>4. Testing those selected, and checking what happens when we use them to train and test a classifier.</a:t>
            </a:r>
          </a:p>
          <a:p>
            <a:pPr>
              <a:defRPr sz="1600"/>
            </a:pPr>
            <a:r>
              <a:rPr lang="en-GB" dirty="0"/>
              <a:t>5. The features chosen may turn out to be poor. So we may need to return to step 1.</a:t>
            </a:r>
          </a:p>
          <a:p>
            <a:pPr>
              <a:defRPr sz="1600"/>
            </a:pPr>
            <a:r>
              <a:rPr lang="en-GB" dirty="0"/>
              <a:t>6. Collect new data? Maybe the data you have is simply not good enough.</a:t>
            </a:r>
          </a:p>
          <a:p>
            <a:pPr>
              <a:defRPr sz="1600"/>
            </a:pPr>
            <a:r>
              <a:rPr lang="en-GB" dirty="0"/>
              <a:t>7. Deriving new features? Perhaps the features you have a poor, but can they be combined in some way that makes them useful? Can you think of a feature that would be useful for separating Felines and Canines? What about a feature that equals mass divided by height – would that be useful? </a:t>
            </a:r>
          </a:p>
          <a:p>
            <a:pPr>
              <a:defRPr sz="1600"/>
            </a:pPr>
            <a:endParaRPr lang="en-GB" dirty="0"/>
          </a:p>
          <a:p>
            <a:pPr>
              <a:defRPr sz="1600"/>
            </a:pPr>
            <a:r>
              <a:rPr lang="en-GB" dirty="0"/>
              <a:t>Not all Felines are small, and not all Canines are large. So this is unlikely to be as effective as we’d like. What about a body length divided by tail length? Do Felines have longer tails relative to their bodies then Canines? Have a think about these questions in your own time.</a:t>
            </a:r>
          </a:p>
          <a:p>
            <a:pPr>
              <a:defRPr sz="1600"/>
            </a:pPr>
            <a:endParaRPr lang="en-GB" dirty="0"/>
          </a:p>
          <a:p>
            <a:pPr>
              <a:lnSpc>
                <a:spcPct val="100000"/>
              </a:lnSpc>
            </a:pPr>
            <a:endParaRPr lang="en-GB" b="0" strike="noStrike" spc="-1" dirty="0">
              <a:latin typeface="Arial"/>
            </a:endParaRPr>
          </a:p>
        </p:txBody>
      </p:sp>
    </p:spTree>
    <p:extLst>
      <p:ext uri="{BB962C8B-B14F-4D97-AF65-F5344CB8AC3E}">
        <p14:creationId xmlns:p14="http://schemas.microsoft.com/office/powerpoint/2010/main" val="1916131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463343" y="359797"/>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We’ve covered a lot of material so far. We’re now ready to review the whole classification process.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First we’re given a data set relating to some problem we wish to solve.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design and extract features from this dataset.</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This allows us to form a training set that we can use to teach a machine learning algorithm. We can also form a test set that we use to evaluate what the algorithm has learned. When satisfied that the algorithm has learned effectively, we can move on.</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We’re then given a new data set of unseen examples, that are not accompanied by labels. The ground truth is not known.</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extract features from this dataset. These are the same features we extracted when forming the training set.</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collect this new input data, and pass it to our machine learning algorithm. We ask it to make some predictions on this input dataset.</a:t>
            </a:r>
          </a:p>
          <a:p>
            <a:pPr>
              <a:defRPr sz="1600"/>
            </a:pPr>
            <a:endParaRPr lang="en-US" dirty="0"/>
          </a:p>
          <a:p>
            <a:pPr>
              <a:defRPr sz="1600"/>
            </a:pPr>
            <a:r>
              <a:rPr lang="en-US" dirty="0"/>
              <a:t>The algorithm outputs the input data but with true class labels – these are the predictions.</a:t>
            </a: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74992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1240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59081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1833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3832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074970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9958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BFB1B-734D-411C-B115-6F7BA2EB24BC}" type="datetimeFigureOut">
              <a:rPr lang="en-GB" smtClean="0"/>
              <a:t>05/11/2019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3055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BFB1B-734D-411C-B115-6F7BA2EB24BC}" type="datetimeFigureOut">
              <a:rPr lang="en-GB" smtClean="0"/>
              <a:t>05/11/2019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6183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BFB1B-734D-411C-B115-6F7BA2EB24BC}" type="datetimeFigureOut">
              <a:rPr lang="en-GB" smtClean="0"/>
              <a:t>05/11/2019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57621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99250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71414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BFB1B-734D-411C-B115-6F7BA2EB24BC}" type="datetimeFigureOut">
              <a:rPr lang="en-GB" smtClean="0"/>
              <a:t>05/11/2019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8D8A-FF7F-49EF-8FC3-3ED170729F42}" type="slidenum">
              <a:rPr lang="en-GB" smtClean="0"/>
              <a:t>‹#›</a:t>
            </a:fld>
            <a:endParaRPr lang="en-GB"/>
          </a:p>
        </p:txBody>
      </p:sp>
    </p:spTree>
    <p:extLst>
      <p:ext uri="{BB962C8B-B14F-4D97-AF65-F5344CB8AC3E}">
        <p14:creationId xmlns:p14="http://schemas.microsoft.com/office/powerpoint/2010/main" val="7584116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png"/><Relationship Id="rId4" Type="http://schemas.openxmlformats.org/officeDocument/2006/relationships/image" Target="../media/image10.jp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image" Target="NULL"/><Relationship Id="rId7" Type="http://schemas.openxmlformats.org/officeDocument/2006/relationships/image" Target="../media/image78.png"/><Relationship Id="rId17" Type="http://schemas.openxmlformats.org/officeDocument/2006/relationships/image" Target="NULL"/><Relationship Id="rId2" Type="http://schemas.openxmlformats.org/officeDocument/2006/relationships/notesSlide" Target="../notesSlides/notesSlide13.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media/image11.png"/><Relationship Id="rId19" Type="http://schemas.openxmlformats.org/officeDocument/2006/relationships/image" Target="NULL"/><Relationship Id="rId4" Type="http://schemas.openxmlformats.org/officeDocument/2006/relationships/image" Target="../media/image13.png"/><Relationship Id="rId22" Type="http://schemas.openxmlformats.org/officeDocument/2006/relationships/image" Target="../media/image2.png"/></Relationships>
</file>

<file path=ppt/slides/_rels/slide14.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media/image1.png"/><Relationship Id="rId12"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7.xml"/><Relationship Id="rId15" Type="http://schemas.openxmlformats.org/officeDocument/2006/relationships/image" Target="../media/image2.png"/><Relationship Id="rId4" Type="http://schemas.openxmlformats.org/officeDocument/2006/relationships/chart" Target="../charts/chart1.xml"/><Relationship Id="rId14" Type="http://schemas.openxmlformats.org/officeDocument/2006/relationships/image" Target="NULL"/></Relationships>
</file>

<file path=ppt/slides/_rels/slide15.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2.png"/><Relationship Id="rId3" Type="http://schemas.openxmlformats.org/officeDocument/2006/relationships/image" Target="../media/image1.pn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1" Type="http://schemas.openxmlformats.org/officeDocument/2006/relationships/slideLayout" Target="../slideLayouts/slideLayout7.xml"/><Relationship Id="rId11" Type="http://schemas.openxmlformats.org/officeDocument/2006/relationships/image" Target="NULL"/><Relationship Id="rId15"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3" Type="http://schemas.openxmlformats.org/officeDocument/2006/relationships/image" Target="../media/image2.png"/><Relationship Id="rId3" Type="http://schemas.openxmlformats.org/officeDocument/2006/relationships/image" Target="../media/image1.png"/><Relationship Id="rId12"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7.xml"/><Relationship Id="rId11"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2.png"/><Relationship Id="rId5" Type="http://schemas.openxmlformats.org/officeDocument/2006/relationships/image" Target="../media/image82.png"/><Relationship Id="rId10" Type="http://schemas.openxmlformats.org/officeDocument/2006/relationships/image" Target="../media/image87.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media/image1.png"/><Relationship Id="rId17" Type="http://schemas.openxmlformats.org/officeDocument/2006/relationships/image" Target="../media/image2.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15" Type="http://schemas.openxmlformats.org/officeDocument/2006/relationships/image" Target="../media/image91.png"/><Relationship Id="rId1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8.png"/><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image" Target="../media/image2.png"/><Relationship Id="rId17" Type="http://schemas.openxmlformats.org/officeDocument/2006/relationships/image" Target="NULL"/><Relationship Id="rId2" Type="http://schemas.openxmlformats.org/officeDocument/2006/relationships/notesSlide" Target="../notesSlides/notesSlide26.xml"/><Relationship Id="rId16" Type="http://schemas.openxmlformats.org/officeDocument/2006/relationships/image" Target="NULL"/><Relationship Id="rId20"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5" Type="http://schemas.openxmlformats.org/officeDocument/2006/relationships/image" Target="NULL"/><Relationship Id="rId19" Type="http://schemas.openxmlformats.org/officeDocument/2006/relationships/image" Target="../media/image98.png"/><Relationship Id="rId1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3" Type="http://schemas.openxmlformats.org/officeDocument/2006/relationships/image" Target="../media/image8.png"/><Relationship Id="rId3" Type="http://schemas.openxmlformats.org/officeDocument/2006/relationships/image" Target="../media/image1.png"/><Relationship Id="rId12"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9.jpeg"/><Relationship Id="rId14" Type="http://schemas.openxmlformats.org/officeDocument/2006/relationships/image" Target="../media/image2.png"/></Relationships>
</file>

<file path=ppt/slides/_rels/slide31.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media/image1.png"/><Relationship Id="rId12" Type="http://schemas.openxmlformats.org/officeDocument/2006/relationships/image" Target="../media/image11.png"/><Relationship Id="rId2" Type="http://schemas.openxmlformats.org/officeDocument/2006/relationships/notesSlide" Target="../notesSlides/notesSlide31.xml"/><Relationship Id="rId16" Type="http://schemas.openxmlformats.org/officeDocument/2006/relationships/image" Target="../media/image2.png"/><Relationship Id="rId1" Type="http://schemas.openxmlformats.org/officeDocument/2006/relationships/slideLayout" Target="../slideLayouts/slideLayout7.xml"/><Relationship Id="rId11"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scienceguyrob/AI4AstroMasterclass"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3" Type="http://schemas.openxmlformats.org/officeDocument/2006/relationships/image" Target="../media/image2.png"/><Relationship Id="rId3"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11"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3" Type="http://schemas.openxmlformats.org/officeDocument/2006/relationships/image" Target="../media/image670.png"/><Relationship Id="rId3" Type="http://schemas.openxmlformats.org/officeDocument/2006/relationships/image" Target="../media/image1.png"/><Relationship Id="rId12"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7.xml"/><Relationship Id="rId11" Type="http://schemas.openxmlformats.org/officeDocument/2006/relationships/image" Target="NULL"/><Relationship Id="rId15" Type="http://schemas.openxmlformats.org/officeDocument/2006/relationships/image" Target="../media/image2.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image" Target="../media/image2.pn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11" Type="http://schemas.openxmlformats.org/officeDocument/2006/relationships/image" Target="NULL"/><Relationship Id="rId15" Type="http://schemas.openxmlformats.org/officeDocument/2006/relationships/image" Target="NULL"/><Relationship Id="rId19" Type="http://schemas.openxmlformats.org/officeDocument/2006/relationships/image" Target="NUL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So what is Automated Learning?</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52242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1B4D44E-9CA6-4374-82C0-DAB98C433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614863" y="182880"/>
            <a:ext cx="6185697"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So How is “Learning” Done?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2" name="Title 1">
            <a:extLst>
              <a:ext uri="{FF2B5EF4-FFF2-40B4-BE49-F238E27FC236}">
                <a16:creationId xmlns:a16="http://schemas.microsoft.com/office/drawing/2014/main" id="{CE3FD85D-D5BF-5947-AFA5-D6E335059C12}"/>
              </a:ext>
            </a:extLst>
          </p:cNvPr>
          <p:cNvSpPr txBox="1"/>
          <p:nvPr/>
        </p:nvSpPr>
        <p:spPr>
          <a:xfrm>
            <a:off x="1051934" y="1240633"/>
            <a:ext cx="9430235"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Learning via trial and error – learning from mistakes made.</a:t>
            </a:r>
          </a:p>
        </p:txBody>
      </p:sp>
      <p:pic>
        <p:nvPicPr>
          <p:cNvPr id="33" name="Picture 32">
            <a:extLst>
              <a:ext uri="{FF2B5EF4-FFF2-40B4-BE49-F238E27FC236}">
                <a16:creationId xmlns:a16="http://schemas.microsoft.com/office/drawing/2014/main" id="{A56A5095-B031-E941-A313-B89AD62CD45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6078" y="2336149"/>
            <a:ext cx="2235792" cy="3364648"/>
          </a:xfrm>
          <a:prstGeom prst="rect">
            <a:avLst/>
          </a:prstGeom>
          <a:ln>
            <a:noFill/>
          </a:ln>
          <a:effectLst>
            <a:softEdge rad="112500"/>
          </a:effectLst>
        </p:spPr>
      </p:pic>
      <p:sp>
        <p:nvSpPr>
          <p:cNvPr id="34" name="TextBox 33">
            <a:extLst>
              <a:ext uri="{FF2B5EF4-FFF2-40B4-BE49-F238E27FC236}">
                <a16:creationId xmlns:a16="http://schemas.microsoft.com/office/drawing/2014/main" id="{57FD8F8C-E507-534D-BCE3-6DD1B19D4AFC}"/>
              </a:ext>
            </a:extLst>
          </p:cNvPr>
          <p:cNvSpPr txBox="1"/>
          <p:nvPr/>
        </p:nvSpPr>
        <p:spPr>
          <a:xfrm>
            <a:off x="3609801" y="2052884"/>
            <a:ext cx="8323318" cy="1200329"/>
          </a:xfrm>
          <a:prstGeom prst="rect">
            <a:avLst/>
          </a:prstGeom>
          <a:noFill/>
          <a:effectLst/>
        </p:spPr>
        <p:txBody>
          <a:bodyPr wrap="square" rtlCol="0">
            <a:spAutoFit/>
          </a:bodyPr>
          <a:lstStyle/>
          <a:p>
            <a:r>
              <a:rPr lang="en-US" b="1" dirty="0">
                <a:solidFill>
                  <a:srgbClr val="FFFF00"/>
                </a:solidFill>
                <a:latin typeface="Calibri" panose="020F0502020204030204" pitchFamily="34" charset="0"/>
                <a:cs typeface="Calibri" panose="020F0502020204030204" pitchFamily="34" charset="0"/>
              </a:rPr>
              <a:t>We need to be at work, but don’t know what time the bus arrives to get us there. Work starts at 09:00, and the journey takes roughly 40 minutes.</a:t>
            </a:r>
          </a:p>
          <a:p>
            <a:endParaRPr lang="en-US" b="1" dirty="0">
              <a:solidFill>
                <a:srgbClr val="FFFF00"/>
              </a:solidFill>
              <a:latin typeface="Calibri" panose="020F0502020204030204" pitchFamily="34" charset="0"/>
              <a:cs typeface="Calibri" panose="020F0502020204030204" pitchFamily="34" charset="0"/>
            </a:endParaRPr>
          </a:p>
          <a:p>
            <a:r>
              <a:rPr lang="en-US" b="1" dirty="0">
                <a:solidFill>
                  <a:srgbClr val="FFFF00"/>
                </a:solidFill>
                <a:latin typeface="Calibri" panose="020F0502020204030204" pitchFamily="34" charset="0"/>
                <a:cs typeface="Calibri" panose="020F0502020204030204" pitchFamily="34" charset="0"/>
              </a:rPr>
              <a:t>We start to wait at the bus stop each day, recording some details.</a:t>
            </a:r>
          </a:p>
        </p:txBody>
      </p: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1534517093"/>
                  </p:ext>
                </p:extLst>
              </p:nvPr>
            </p:nvGraphicFramePr>
            <p:xfrm>
              <a:off x="8764934" y="3311814"/>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dirty="0">
                              <a:latin typeface="Calibri" panose="020F0502020204030204" pitchFamily="34" charset="0"/>
                              <a:cs typeface="Calibri" panose="020F0502020204030204" pitchFamily="34" charset="0"/>
                            </a:rPr>
                            <a:t>Late for work</a:t>
                          </a:r>
                          <a:endParaRPr lang="en-GB" baseline="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Choice>
        <mc:Fallback xmlns="">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1534517093"/>
                  </p:ext>
                </p:extLst>
              </p:nvPr>
            </p:nvGraphicFramePr>
            <p:xfrm>
              <a:off x="8764934" y="3311814"/>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6"/>
                          <a:stretch>
                            <a:fillRect l="-373" t="-3333" r="-1493" b="-132000"/>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Fallback>
      </mc:AlternateContent>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extLst>
              <p:ext uri="{D42A27DB-BD31-4B8C-83A1-F6EECF244321}">
                <p14:modId xmlns:p14="http://schemas.microsoft.com/office/powerpoint/2010/main" val="3282631314"/>
              </p:ext>
            </p:extLst>
          </p:nvPr>
        </p:nvGraphicFramePr>
        <p:xfrm>
          <a:off x="3755598" y="3311814"/>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37084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Arrived at bus stop</a:t>
                      </a: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dirty="0">
                          <a:latin typeface="Calibri" panose="020F0502020204030204" pitchFamily="34" charset="0"/>
                          <a:cs typeface="Calibri" panose="020F0502020204030204" pitchFamily="34" charset="0"/>
                        </a:rPr>
                        <a:t>08:32</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p:sp>
        <p:nvSpPr>
          <p:cNvPr id="62" name="TextBox 61">
            <a:extLst>
              <a:ext uri="{FF2B5EF4-FFF2-40B4-BE49-F238E27FC236}">
                <a16:creationId xmlns:a16="http://schemas.microsoft.com/office/drawing/2014/main" id="{66D44B48-19BB-744C-8C60-D616D5E5AFC6}"/>
              </a:ext>
            </a:extLst>
          </p:cNvPr>
          <p:cNvSpPr txBox="1"/>
          <p:nvPr/>
        </p:nvSpPr>
        <p:spPr>
          <a:xfrm>
            <a:off x="3604635" y="5515916"/>
            <a:ext cx="7526278" cy="923330"/>
          </a:xfrm>
          <a:prstGeom prst="rect">
            <a:avLst/>
          </a:prstGeom>
          <a:noFill/>
          <a:effectLst/>
        </p:spPr>
        <p:txBody>
          <a:bodyPr wrap="square" rtlCol="0">
            <a:spAutoFit/>
          </a:bodyPr>
          <a:lstStyle/>
          <a:p>
            <a:r>
              <a:rPr lang="en-US" b="1" dirty="0">
                <a:solidFill>
                  <a:srgbClr val="FFFF00"/>
                </a:solidFill>
                <a:latin typeface="Calibri" panose="020F0502020204030204" pitchFamily="34" charset="0"/>
                <a:cs typeface="Calibri" panose="020F0502020204030204" pitchFamily="34" charset="0"/>
              </a:rPr>
              <a:t>In this case learning involves finding an arrival time at the bus stop, that lets you make it to work on time. Each time you’re late, you’ve made an error that you learn from.</a:t>
            </a:r>
          </a:p>
        </p:txBody>
      </p:sp>
      <p:pic>
        <p:nvPicPr>
          <p:cNvPr id="20" name="Picture 19">
            <a:extLst>
              <a:ext uri="{FF2B5EF4-FFF2-40B4-BE49-F238E27FC236}">
                <a16:creationId xmlns:a16="http://schemas.microsoft.com/office/drawing/2014/main" id="{CE53CDC9-3BBE-4E2A-BB00-8E25B697763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34543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A779D96-6ABF-4704-B667-35B44F5AF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614863" y="182880"/>
            <a:ext cx="6185697"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So How is “Learning” Done?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2" name="Title 1">
            <a:extLst>
              <a:ext uri="{FF2B5EF4-FFF2-40B4-BE49-F238E27FC236}">
                <a16:creationId xmlns:a16="http://schemas.microsoft.com/office/drawing/2014/main" id="{CE3FD85D-D5BF-5947-AFA5-D6E335059C12}"/>
              </a:ext>
            </a:extLst>
          </p:cNvPr>
          <p:cNvSpPr txBox="1"/>
          <p:nvPr/>
        </p:nvSpPr>
        <p:spPr>
          <a:xfrm>
            <a:off x="1087560" y="1289188"/>
            <a:ext cx="9430235"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ML error is quantified and minimised using the tools of mathematics.</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sort of error minimisation is done using functions.</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A56A5095-B031-E941-A313-B89AD62CD45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3236" y="2763618"/>
            <a:ext cx="2235792" cy="3364648"/>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FD8F8C-E507-534D-BCE3-6DD1B19D4AFC}"/>
                  </a:ext>
                </a:extLst>
              </p:cNvPr>
              <p:cNvSpPr txBox="1"/>
              <p:nvPr/>
            </p:nvSpPr>
            <p:spPr>
              <a:xfrm>
                <a:off x="3640261" y="2355224"/>
                <a:ext cx="7526278" cy="1477328"/>
              </a:xfrm>
              <a:prstGeom prst="rect">
                <a:avLst/>
              </a:prstGeom>
              <a:noFill/>
              <a:effectLst/>
            </p:spPr>
            <p:txBody>
              <a:bodyPr wrap="square" rtlCol="0">
                <a:spAutoFit/>
              </a:bodyPr>
              <a:lstStyle/>
              <a:p>
                <a:r>
                  <a:rPr lang="en-US" b="1" dirty="0">
                    <a:solidFill>
                      <a:srgbClr val="FFFF00"/>
                    </a:solidFill>
                    <a:latin typeface="Calibri" panose="020F0502020204030204" pitchFamily="34" charset="0"/>
                    <a:cs typeface="Calibri" panose="020F0502020204030204" pitchFamily="34" charset="0"/>
                  </a:rPr>
                  <a:t>We can reduce finding the best time to wait at the bus stop, to a mathematical problem, i.e. find a value for </a:t>
                </a:r>
                <a14:m>
                  <m:oMath xmlns:m="http://schemas.openxmlformats.org/officeDocument/2006/math">
                    <m:r>
                      <a:rPr lang="en-GB" b="1" i="1" smtClean="0">
                        <a:solidFill>
                          <a:schemeClr val="bg1"/>
                        </a:solidFill>
                        <a:latin typeface="Cambria Math" panose="02040503050406030204" pitchFamily="18" charset="0"/>
                        <a:cs typeface="Calibri" panose="020F0502020204030204" pitchFamily="34" charset="0"/>
                      </a:rPr>
                      <m:t>𝒕</m:t>
                    </m:r>
                  </m:oMath>
                </a14:m>
                <a:r>
                  <a:rPr lang="en-US" b="1" dirty="0">
                    <a:solidFill>
                      <a:srgbClr val="FFFF00"/>
                    </a:solidFill>
                    <a:latin typeface="Calibri" panose="020F0502020204030204" pitchFamily="34" charset="0"/>
                    <a:cs typeface="Calibri" panose="020F0502020204030204" pitchFamily="34" charset="0"/>
                  </a:rPr>
                  <a:t> that minimizes the number of times you’re late.</a:t>
                </a:r>
              </a:p>
              <a:p>
                <a:endParaRPr lang="en-US" b="1" dirty="0">
                  <a:solidFill>
                    <a:srgbClr val="FFFF00"/>
                  </a:solidFill>
                  <a:latin typeface="Calibri" panose="020F0502020204030204" pitchFamily="34" charset="0"/>
                  <a:cs typeface="Calibri" panose="020F0502020204030204" pitchFamily="34" charset="0"/>
                </a:endParaRPr>
              </a:p>
              <a:p>
                <a:r>
                  <a:rPr lang="en-US" b="1" dirty="0">
                    <a:solidFill>
                      <a:srgbClr val="FFFF00"/>
                    </a:solidFill>
                    <a:latin typeface="Calibri" panose="020F0502020204030204" pitchFamily="34" charset="0"/>
                    <a:cs typeface="Calibri" panose="020F0502020204030204" pitchFamily="34" charset="0"/>
                  </a:rPr>
                  <a:t>Many potential values for </a:t>
                </a:r>
                <a14:m>
                  <m:oMath xmlns:m="http://schemas.openxmlformats.org/officeDocument/2006/math">
                    <m:r>
                      <a:rPr lang="en-GB" b="1" i="1">
                        <a:solidFill>
                          <a:schemeClr val="bg1"/>
                        </a:solidFill>
                        <a:latin typeface="Cambria Math" panose="02040503050406030204" pitchFamily="18" charset="0"/>
                        <a:cs typeface="Calibri" panose="020F0502020204030204" pitchFamily="34" charset="0"/>
                      </a:rPr>
                      <m:t>𝒕</m:t>
                    </m:r>
                    <m:r>
                      <a:rPr lang="en-GB" b="1" i="1">
                        <a:solidFill>
                          <a:schemeClr val="bg1"/>
                        </a:solidFill>
                        <a:latin typeface="Cambria Math" panose="02040503050406030204" pitchFamily="18" charset="0"/>
                        <a:cs typeface="Calibri" panose="020F0502020204030204" pitchFamily="34" charset="0"/>
                      </a:rPr>
                      <m:t> </m:t>
                    </m:r>
                  </m:oMath>
                </a14:m>
                <a:r>
                  <a:rPr lang="en-US" b="1" dirty="0">
                    <a:solidFill>
                      <a:srgbClr val="FFFF00"/>
                    </a:solidFill>
                    <a:latin typeface="Calibri" panose="020F0502020204030204" pitchFamily="34" charset="0"/>
                    <a:cs typeface="Calibri" panose="020F0502020204030204" pitchFamily="34" charset="0"/>
                  </a:rPr>
                  <a:t>work, but clearly it must be 08:15 or earlier!</a:t>
                </a:r>
              </a:p>
            </p:txBody>
          </p:sp>
        </mc:Choice>
        <mc:Fallback xmlns="">
          <p:sp>
            <p:nvSpPr>
              <p:cNvPr id="34" name="TextBox 33">
                <a:extLst>
                  <a:ext uri="{FF2B5EF4-FFF2-40B4-BE49-F238E27FC236}">
                    <a16:creationId xmlns:a16="http://schemas.microsoft.com/office/drawing/2014/main" id="{57FD8F8C-E507-534D-BCE3-6DD1B19D4AFC}"/>
                  </a:ext>
                </a:extLst>
              </p:cNvPr>
              <p:cNvSpPr txBox="1">
                <a:spLocks noRot="1" noChangeAspect="1" noMove="1" noResize="1" noEditPoints="1" noAdjustHandles="1" noChangeArrowheads="1" noChangeShapeType="1" noTextEdit="1"/>
              </p:cNvSpPr>
              <p:nvPr/>
            </p:nvSpPr>
            <p:spPr>
              <a:xfrm>
                <a:off x="3640261" y="2355224"/>
                <a:ext cx="7526278" cy="1477328"/>
              </a:xfrm>
              <a:prstGeom prst="rect">
                <a:avLst/>
              </a:prstGeom>
              <a:blipFill>
                <a:blip r:embed="rId6"/>
                <a:stretch>
                  <a:fillRect l="-648" t="-2058" b="-5350"/>
                </a:stretch>
              </a:blipFill>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635914491"/>
                  </p:ext>
                </p:extLst>
              </p:nvPr>
            </p:nvGraphicFramePr>
            <p:xfrm>
              <a:off x="8811880" y="4049561"/>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dirty="0">
                              <a:latin typeface="Calibri" panose="020F0502020204030204" pitchFamily="34" charset="0"/>
                              <a:cs typeface="Calibri" panose="020F0502020204030204" pitchFamily="34" charset="0"/>
                            </a:rPr>
                            <a:t>Late for work</a:t>
                          </a:r>
                          <a:endParaRPr lang="en-GB" baseline="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Choice>
        <mc:Fallback xmlns="">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635914491"/>
                  </p:ext>
                </p:extLst>
              </p:nvPr>
            </p:nvGraphicFramePr>
            <p:xfrm>
              <a:off x="8811880" y="4049561"/>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7"/>
                          <a:stretch>
                            <a:fillRect l="-373" t="-3333" r="-1493" b="-132000"/>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extLst>
                  <p:ext uri="{D42A27DB-BD31-4B8C-83A1-F6EECF244321}">
                    <p14:modId xmlns:p14="http://schemas.microsoft.com/office/powerpoint/2010/main" val="2045219183"/>
                  </p:ext>
                </p:extLst>
              </p:nvPr>
            </p:nvGraphicFramePr>
            <p:xfrm>
              <a:off x="3781804" y="4059064"/>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37084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Arrived at bus stop</a:t>
                          </a:r>
                        </a:p>
                        <a:p>
                          <a:pPr algn="ct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cs typeface="Calibri" panose="020F0502020204030204" pitchFamily="34" charset="0"/>
                                  </a:rPr>
                                  <m:t>𝒕</m:t>
                                </m:r>
                              </m:oMath>
                            </m:oMathPara>
                          </a14:m>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a:latin typeface="Calibri" panose="020F0502020204030204" pitchFamily="34" charset="0"/>
                              <a:cs typeface="Calibri" panose="020F0502020204030204" pitchFamily="34" charset="0"/>
                            </a:rPr>
                            <a:t>08:27</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mc:Choice>
        <mc:Fallback xmlns="">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extLst>
                  <p:ext uri="{D42A27DB-BD31-4B8C-83A1-F6EECF244321}">
                    <p14:modId xmlns:p14="http://schemas.microsoft.com/office/powerpoint/2010/main" val="2045219183"/>
                  </p:ext>
                </p:extLst>
              </p:nvPr>
            </p:nvGraphicFramePr>
            <p:xfrm>
              <a:off x="3781804" y="4059064"/>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91440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8"/>
                          <a:stretch>
                            <a:fillRect l="-100858" t="-3333" r="-102146" b="-134667"/>
                          </a:stretch>
                        </a:blipFill>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a:latin typeface="Calibri" panose="020F0502020204030204" pitchFamily="34" charset="0"/>
                              <a:cs typeface="Calibri" panose="020F0502020204030204" pitchFamily="34" charset="0"/>
                            </a:rPr>
                            <a:t>08:27</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mc:Fallback>
      </mc:AlternateContent>
      <p:pic>
        <p:nvPicPr>
          <p:cNvPr id="19" name="Picture 18">
            <a:extLst>
              <a:ext uri="{FF2B5EF4-FFF2-40B4-BE49-F238E27FC236}">
                <a16:creationId xmlns:a16="http://schemas.microsoft.com/office/drawing/2014/main" id="{27576107-2072-40D7-9BF1-8D795E43E77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823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588F92E-A68F-4684-9B92-2FC753BD2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Functions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3" name="Title 1">
            <a:extLst>
              <a:ext uri="{FF2B5EF4-FFF2-40B4-BE49-F238E27FC236}">
                <a16:creationId xmlns:a16="http://schemas.microsoft.com/office/drawing/2014/main" id="{0575FD3B-B940-407A-BC49-89E1E5D2B2F8}"/>
              </a:ext>
            </a:extLst>
          </p:cNvPr>
          <p:cNvSpPr txBox="1"/>
          <p:nvPr/>
        </p:nvSpPr>
        <p:spPr>
          <a:xfrm>
            <a:off x="1550667" y="1785267"/>
            <a:ext cx="9430235"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Functions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 be thought of as</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simple input/output boxes.</a:t>
            </a:r>
          </a:p>
          <a:p>
            <a:pPr marL="162305" indent="-162305" defTabSz="649223">
              <a:buSzPct val="100000"/>
              <a:buChar char="•"/>
              <a:defRPr sz="1633"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Machine learning algorithms are functions that ingest data, and produce some output.</a:t>
            </a:r>
          </a:p>
          <a:p>
            <a:pPr marL="162305" indent="-162305" defTabSz="649223">
              <a:buSzPct val="100000"/>
              <a:buChar char="•"/>
              <a:defRPr sz="1633"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How they do this is hard to convey without some basic mathematics!</a:t>
            </a:r>
          </a:p>
        </p:txBody>
      </p:sp>
      <p:grpSp>
        <p:nvGrpSpPr>
          <p:cNvPr id="3" name="Group 2">
            <a:extLst>
              <a:ext uri="{FF2B5EF4-FFF2-40B4-BE49-F238E27FC236}">
                <a16:creationId xmlns:a16="http://schemas.microsoft.com/office/drawing/2014/main" id="{7F493BE4-6A00-49C7-A4E8-05516E255AB7}"/>
              </a:ext>
            </a:extLst>
          </p:cNvPr>
          <p:cNvGrpSpPr/>
          <p:nvPr/>
        </p:nvGrpSpPr>
        <p:grpSpPr>
          <a:xfrm>
            <a:off x="2855401" y="2913404"/>
            <a:ext cx="6171008" cy="2349067"/>
            <a:chOff x="2404138" y="2804904"/>
            <a:chExt cx="6171008" cy="2349067"/>
          </a:xfrm>
        </p:grpSpPr>
        <p:pic>
          <p:nvPicPr>
            <p:cNvPr id="14" name="Machine_Clothify.png" descr="Machine_Clothify.png">
              <a:extLst>
                <a:ext uri="{FF2B5EF4-FFF2-40B4-BE49-F238E27FC236}">
                  <a16:creationId xmlns:a16="http://schemas.microsoft.com/office/drawing/2014/main" id="{600ECE10-3301-46B3-9904-8FEF7F73A71B}"/>
                </a:ext>
              </a:extLst>
            </p:cNvPr>
            <p:cNvPicPr>
              <a:picLocks noChangeAspect="1"/>
            </p:cNvPicPr>
            <p:nvPr/>
          </p:nvPicPr>
          <p:blipFill>
            <a:blip r:embed="rId4"/>
            <a:stretch>
              <a:fillRect/>
            </a:stretch>
          </p:blipFill>
          <p:spPr>
            <a:xfrm>
              <a:off x="3140574" y="2804904"/>
              <a:ext cx="4698132" cy="2349067"/>
            </a:xfrm>
            <a:prstGeom prst="rect">
              <a:avLst/>
            </a:prstGeom>
            <a:ln w="12700">
              <a:miter lim="400000"/>
            </a:ln>
          </p:spPr>
        </p:pic>
        <p:grpSp>
          <p:nvGrpSpPr>
            <p:cNvPr id="2" name="Group 1">
              <a:extLst>
                <a:ext uri="{FF2B5EF4-FFF2-40B4-BE49-F238E27FC236}">
                  <a16:creationId xmlns:a16="http://schemas.microsoft.com/office/drawing/2014/main" id="{31A708DB-A441-4457-AAD0-3C4E09311553}"/>
                </a:ext>
              </a:extLst>
            </p:cNvPr>
            <p:cNvGrpSpPr/>
            <p:nvPr/>
          </p:nvGrpSpPr>
          <p:grpSpPr>
            <a:xfrm>
              <a:off x="2404138" y="2994671"/>
              <a:ext cx="6171008" cy="1913873"/>
              <a:chOff x="2404138" y="2994671"/>
              <a:chExt cx="6171008" cy="1913873"/>
            </a:xfrm>
          </p:grpSpPr>
          <p:sp>
            <p:nvSpPr>
              <p:cNvPr id="15" name="Line">
                <a:extLst>
                  <a:ext uri="{FF2B5EF4-FFF2-40B4-BE49-F238E27FC236}">
                    <a16:creationId xmlns:a16="http://schemas.microsoft.com/office/drawing/2014/main" id="{0D37C406-B8E3-4245-BD45-CD7D7C94EE99}"/>
                  </a:ext>
                </a:extLst>
              </p:cNvPr>
              <p:cNvSpPr/>
              <p:nvPr/>
            </p:nvSpPr>
            <p:spPr>
              <a:xfrm>
                <a:off x="2404138" y="3378950"/>
                <a:ext cx="711201" cy="1"/>
              </a:xfrm>
              <a:prstGeom prst="line">
                <a:avLst/>
              </a:prstGeom>
              <a:ln w="508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16" name="Line">
                <a:extLst>
                  <a:ext uri="{FF2B5EF4-FFF2-40B4-BE49-F238E27FC236}">
                    <a16:creationId xmlns:a16="http://schemas.microsoft.com/office/drawing/2014/main" id="{F87D8877-DDBE-4DD6-9513-184929E7A50F}"/>
                  </a:ext>
                </a:extLst>
              </p:cNvPr>
              <p:cNvSpPr/>
              <p:nvPr/>
            </p:nvSpPr>
            <p:spPr>
              <a:xfrm>
                <a:off x="7863945" y="3378950"/>
                <a:ext cx="711201" cy="1"/>
              </a:xfrm>
              <a:prstGeom prst="line">
                <a:avLst/>
              </a:prstGeom>
              <a:ln w="508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18" name="Title 1">
                <a:extLst>
                  <a:ext uri="{FF2B5EF4-FFF2-40B4-BE49-F238E27FC236}">
                    <a16:creationId xmlns:a16="http://schemas.microsoft.com/office/drawing/2014/main" id="{D0322E60-A778-4DB3-BF1D-AEF9A7915395}"/>
                  </a:ext>
                </a:extLst>
              </p:cNvPr>
              <p:cNvSpPr txBox="1"/>
              <p:nvPr/>
            </p:nvSpPr>
            <p:spPr>
              <a:xfrm>
                <a:off x="3233258" y="2994671"/>
                <a:ext cx="1613907" cy="76855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dirty="0">
                    <a:latin typeface="Calibri" panose="020F0502020204030204" pitchFamily="34" charset="0"/>
                    <a:cs typeface="Calibri" panose="020F0502020204030204" pitchFamily="34" charset="0"/>
                  </a:rPr>
                  <a:t>Parameters</a:t>
                </a:r>
              </a:p>
            </p:txBody>
          </p:sp>
          <p:sp>
            <p:nvSpPr>
              <p:cNvPr id="19" name="Title 1">
                <a:extLst>
                  <a:ext uri="{FF2B5EF4-FFF2-40B4-BE49-F238E27FC236}">
                    <a16:creationId xmlns:a16="http://schemas.microsoft.com/office/drawing/2014/main" id="{C9DC019C-8798-4579-9BFA-E34D07AABBEA}"/>
                  </a:ext>
                </a:extLst>
              </p:cNvPr>
              <p:cNvSpPr txBox="1"/>
              <p:nvPr/>
            </p:nvSpPr>
            <p:spPr>
              <a:xfrm>
                <a:off x="6493217" y="2994673"/>
                <a:ext cx="1345491" cy="76855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latin typeface="Calibri" panose="020F0502020204030204" pitchFamily="34" charset="0"/>
                    <a:cs typeface="Calibri" panose="020F0502020204030204" pitchFamily="34" charset="0"/>
                  </a:rPr>
                  <a:t>Outputs</a:t>
                </a:r>
              </a:p>
            </p:txBody>
          </p:sp>
          <p:pic>
            <p:nvPicPr>
              <p:cNvPr id="24" name="Artificial Brain.png" descr="Artificial Brain.png">
                <a:extLst>
                  <a:ext uri="{FF2B5EF4-FFF2-40B4-BE49-F238E27FC236}">
                    <a16:creationId xmlns:a16="http://schemas.microsoft.com/office/drawing/2014/main" id="{7E2F7703-4C94-485B-BF68-820ADAEA805F}"/>
                  </a:ext>
                </a:extLst>
              </p:cNvPr>
              <p:cNvPicPr>
                <a:picLocks noChangeAspect="1"/>
              </p:cNvPicPr>
              <p:nvPr/>
            </p:nvPicPr>
            <p:blipFill>
              <a:blip r:embed="rId5"/>
              <a:stretch>
                <a:fillRect/>
              </a:stretch>
            </p:blipFill>
            <p:spPr>
              <a:xfrm>
                <a:off x="5037826" y="4139990"/>
                <a:ext cx="903628" cy="768554"/>
              </a:xfrm>
              <a:prstGeom prst="rect">
                <a:avLst/>
              </a:prstGeom>
              <a:ln w="12700">
                <a:miter lim="400000"/>
              </a:ln>
            </p:spPr>
          </p:pic>
        </p:gr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1E6F30D-B2F6-4581-BB3C-3F406BFAEF39}"/>
                  </a:ext>
                </a:extLst>
              </p:cNvPr>
              <p:cNvSpPr txBox="1"/>
              <p:nvPr/>
            </p:nvSpPr>
            <p:spPr>
              <a:xfrm>
                <a:off x="3306669" y="5579822"/>
                <a:ext cx="1895199" cy="307777"/>
              </a:xfrm>
              <a:prstGeom prst="rect">
                <a:avLst/>
              </a:prstGeom>
              <a:noFill/>
            </p:spPr>
            <p:txBody>
              <a:bodyPr wrap="none" lIns="0" tIns="0" rIns="0" bIns="0" rtlCol="0">
                <a:spAutoFit/>
              </a:bodyPr>
              <a:lstStyle/>
              <a:p>
                <a14:m>
                  <m:oMath xmlns:m="http://schemas.openxmlformats.org/officeDocument/2006/math">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d>
                      <m:dPr>
                        <m:ctrlP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d>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oMath>
                </a14:m>
                <a:r>
                  <a:rPr lang="en-GB" sz="2000" dirty="0">
                    <a:solidFill>
                      <a:schemeClr val="bg1"/>
                    </a:solidFill>
                    <a:effectLst>
                      <a:outerShdw blurRad="50800" dist="38100" dir="2700000" algn="tl" rotWithShape="0">
                        <a:prstClr val="black">
                          <a:alpha val="40000"/>
                        </a:prstClr>
                      </a:outerShdw>
                    </a:effectLst>
                  </a:rPr>
                  <a:t>  </a:t>
                </a:r>
              </a:p>
            </p:txBody>
          </p:sp>
        </mc:Choice>
        <mc:Fallback xmlns="">
          <p:sp>
            <p:nvSpPr>
              <p:cNvPr id="26" name="TextBox 25">
                <a:extLst>
                  <a:ext uri="{FF2B5EF4-FFF2-40B4-BE49-F238E27FC236}">
                    <a16:creationId xmlns:a16="http://schemas.microsoft.com/office/drawing/2014/main" id="{81E6F30D-B2F6-4581-BB3C-3F406BFAEF39}"/>
                  </a:ext>
                </a:extLst>
              </p:cNvPr>
              <p:cNvSpPr txBox="1">
                <a:spLocks noRot="1" noChangeAspect="1" noMove="1" noResize="1" noEditPoints="1" noAdjustHandles="1" noChangeArrowheads="1" noChangeShapeType="1" noTextEdit="1"/>
              </p:cNvSpPr>
              <p:nvPr/>
            </p:nvSpPr>
            <p:spPr>
              <a:xfrm>
                <a:off x="3306669" y="5579822"/>
                <a:ext cx="1895199" cy="307777"/>
              </a:xfrm>
              <a:prstGeom prst="rect">
                <a:avLst/>
              </a:prstGeom>
              <a:blipFill>
                <a:blip r:embed="rId7"/>
                <a:stretch>
                  <a:fillRect l="-6752" t="-1961" b="-431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9AC798-F798-0E4A-9588-0772842EE4B3}"/>
                  </a:ext>
                </a:extLst>
              </p:cNvPr>
              <p:cNvSpPr txBox="1"/>
              <p:nvPr/>
            </p:nvSpPr>
            <p:spPr>
              <a:xfrm>
                <a:off x="5549139" y="5586835"/>
                <a:ext cx="3605731" cy="307777"/>
              </a:xfrm>
              <a:prstGeom prst="rect">
                <a:avLst/>
              </a:prstGeom>
              <a:noFill/>
            </p:spPr>
            <p:txBody>
              <a:bodyPr wrap="none" lIns="0" tIns="0" rIns="0" bIns="0" rtlCol="0">
                <a:spAutoFit/>
              </a:bodyPr>
              <a:lstStyle/>
              <a:p>
                <a:r>
                  <a:rPr lang="en-GB" sz="2000" b="0" dirty="0">
                    <a:solidFill>
                      <a:schemeClr val="bg1"/>
                    </a:solidFill>
                    <a:effectLst>
                      <a:outerShdw blurRad="50800" dist="38100" dir="2700000" algn="tl" rotWithShape="0">
                        <a:prstClr val="black">
                          <a:alpha val="40000"/>
                        </a:prstClr>
                      </a:outerShdw>
                    </a:effectLst>
                  </a:rPr>
                  <a:t>e.g. </a:t>
                </a:r>
                <a14:m>
                  <m:oMath xmlns:m="http://schemas.openxmlformats.org/officeDocument/2006/math">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d>
                      <m:dPr>
                        <m:ctrlP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=4</m:t>
                        </m:r>
                      </m:e>
                    </m:d>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=2+4=6</m:t>
                    </m:r>
                  </m:oMath>
                </a14:m>
                <a:endParaRPr lang="en-GB" sz="2000" dirty="0">
                  <a:solidFill>
                    <a:schemeClr val="bg1"/>
                  </a:solidFill>
                  <a:effectLst>
                    <a:outerShdw blurRad="50800" dist="38100" dir="2700000" algn="tl" rotWithShape="0">
                      <a:prstClr val="black">
                        <a:alpha val="40000"/>
                      </a:prstClr>
                    </a:outerShdw>
                  </a:effectLst>
                </a:endParaRPr>
              </a:p>
            </p:txBody>
          </p:sp>
        </mc:Choice>
        <mc:Fallback xmlns="">
          <p:sp>
            <p:nvSpPr>
              <p:cNvPr id="25" name="TextBox 24">
                <a:extLst>
                  <a:ext uri="{FF2B5EF4-FFF2-40B4-BE49-F238E27FC236}">
                    <a16:creationId xmlns:a16="http://schemas.microsoft.com/office/drawing/2014/main" id="{0F9AC798-F798-0E4A-9588-0772842EE4B3}"/>
                  </a:ext>
                </a:extLst>
              </p:cNvPr>
              <p:cNvSpPr txBox="1">
                <a:spLocks noRot="1" noChangeAspect="1" noMove="1" noResize="1" noEditPoints="1" noAdjustHandles="1" noChangeArrowheads="1" noChangeShapeType="1" noTextEdit="1"/>
              </p:cNvSpPr>
              <p:nvPr/>
            </p:nvSpPr>
            <p:spPr>
              <a:xfrm>
                <a:off x="5549139" y="5586835"/>
                <a:ext cx="3605731" cy="307777"/>
              </a:xfrm>
              <a:prstGeom prst="rect">
                <a:avLst/>
              </a:prstGeom>
              <a:blipFill>
                <a:blip r:embed="rId8"/>
                <a:stretch>
                  <a:fillRect l="-4561" t="-27451" r="-676" b="-58824"/>
                </a:stretch>
              </a:blipFill>
            </p:spPr>
            <p:txBody>
              <a:bodyPr/>
              <a:lstStyle/>
              <a:p>
                <a:r>
                  <a:rPr lang="en-GB">
                    <a:noFill/>
                  </a:rPr>
                  <a:t> </a:t>
                </a:r>
              </a:p>
            </p:txBody>
          </p:sp>
        </mc:Fallback>
      </mc:AlternateContent>
      <p:pic>
        <p:nvPicPr>
          <p:cNvPr id="28" name="Picture 27">
            <a:extLst>
              <a:ext uri="{FF2B5EF4-FFF2-40B4-BE49-F238E27FC236}">
                <a16:creationId xmlns:a16="http://schemas.microsoft.com/office/drawing/2014/main" id="{9BE6D48D-DF26-4177-9BF9-9873EB376F6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1029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E8388BC8-D01A-49F4-9469-8881EE491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Functions Tha</a:t>
            </a:r>
            <a:r>
              <a:rPr lang="en-GB" sz="3600" spc="-1" dirty="0">
                <a:solidFill>
                  <a:schemeClr val="bg1"/>
                </a:solidFill>
                <a:effectLst>
                  <a:outerShdw blurRad="50800" dist="38100" dir="2700000" algn="tl" rotWithShape="0">
                    <a:prstClr val="black">
                      <a:alpha val="40000"/>
                    </a:prstClr>
                  </a:outerShdw>
                </a:effectLst>
                <a:latin typeface="Calibri"/>
              </a:rPr>
              <a:t>t “Map”</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14" name="Group 3">
            <a:extLst>
              <a:ext uri="{FF2B5EF4-FFF2-40B4-BE49-F238E27FC236}">
                <a16:creationId xmlns:a16="http://schemas.microsoft.com/office/drawing/2014/main" id="{4F7E1390-D887-4903-96BC-BA859EC664FD}"/>
              </a:ext>
            </a:extLst>
          </p:cNvPr>
          <p:cNvGrpSpPr/>
          <p:nvPr/>
        </p:nvGrpSpPr>
        <p:grpSpPr>
          <a:xfrm>
            <a:off x="2092968" y="1657095"/>
            <a:ext cx="5108536" cy="2352420"/>
            <a:chOff x="-1" y="0"/>
            <a:chExt cx="5108534" cy="2352418"/>
          </a:xfrm>
        </p:grpSpPr>
        <p:sp>
          <p:nvSpPr>
            <p:cNvPr id="15" name="Title 1">
              <a:extLst>
                <a:ext uri="{FF2B5EF4-FFF2-40B4-BE49-F238E27FC236}">
                  <a16:creationId xmlns:a16="http://schemas.microsoft.com/office/drawing/2014/main" id="{5DA322F3-19D6-4210-B201-C76031B0EFC9}"/>
                </a:ext>
              </a:extLst>
            </p:cNvPr>
            <p:cNvSpPr txBox="1"/>
            <p:nvPr/>
          </p:nvSpPr>
          <p:spPr>
            <a:xfrm>
              <a:off x="120117" y="1070634"/>
              <a:ext cx="1662085" cy="12817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p>
              <a:pPr algn="ctr">
                <a:defRPr sz="1700" b="1">
                  <a:solidFill>
                    <a:srgbClr val="FFFFFF"/>
                  </a:solidFill>
                  <a:effectLst>
                    <a:outerShdw blurRad="50800" dist="38100" dir="5400000" rotWithShape="0">
                      <a:srgbClr val="000000"/>
                    </a:outerShdw>
                  </a:effectLst>
                  <a:latin typeface="Arial"/>
                  <a:ea typeface="Arial"/>
                  <a:cs typeface="Arial"/>
                  <a:sym typeface="Arial"/>
                </a:defRPr>
              </a:pPr>
              <a:r>
                <a:rPr lang="en-GB" sz="1700" dirty="0">
                  <a:latin typeface="Calibri" panose="020F0502020204030204" pitchFamily="34" charset="0"/>
                  <a:cs typeface="Calibri" panose="020F0502020204030204" pitchFamily="34" charset="0"/>
                </a:rPr>
                <a:t>D</a:t>
              </a:r>
              <a:r>
                <a:rPr sz="1700" dirty="0" err="1">
                  <a:latin typeface="Calibri" panose="020F0502020204030204" pitchFamily="34" charset="0"/>
                  <a:cs typeface="Calibri" panose="020F0502020204030204" pitchFamily="34" charset="0"/>
                </a:rPr>
                <a:t>ata</a:t>
              </a:r>
              <a:r>
                <a:rPr lang="en-GB" sz="1700" dirty="0">
                  <a:latin typeface="Calibri" panose="020F0502020204030204" pitchFamily="34" charset="0"/>
                  <a:cs typeface="Calibri" panose="020F0502020204030204" pitchFamily="34" charset="0"/>
                </a:rPr>
                <a:t> without</a:t>
              </a:r>
              <a:r>
                <a:rPr sz="1700" dirty="0">
                  <a:latin typeface="Calibri" panose="020F0502020204030204" pitchFamily="34" charset="0"/>
                  <a:cs typeface="Calibri" panose="020F0502020204030204" pitchFamily="34" charset="0"/>
                </a:rPr>
                <a:t> </a:t>
              </a:r>
              <a:r>
                <a:rPr lang="en-GB" sz="1700" dirty="0">
                  <a:latin typeface="Calibri" panose="020F0502020204030204" pitchFamily="34" charset="0"/>
                  <a:cs typeface="Calibri" panose="020F0502020204030204" pitchFamily="34" charset="0"/>
                </a:rPr>
                <a:t>labels</a:t>
              </a:r>
              <a:endParaRPr sz="1700" dirty="0">
                <a:latin typeface="Calibri" panose="020F0502020204030204" pitchFamily="34" charset="0"/>
                <a:cs typeface="Calibri" panose="020F0502020204030204" pitchFamily="34" charset="0"/>
              </a:endParaRPr>
            </a:p>
          </p:txBody>
        </p:sp>
        <p:sp>
          <p:nvSpPr>
            <p:cNvPr id="16" name="Title 1">
              <a:extLst>
                <a:ext uri="{FF2B5EF4-FFF2-40B4-BE49-F238E27FC236}">
                  <a16:creationId xmlns:a16="http://schemas.microsoft.com/office/drawing/2014/main" id="{382D612E-9F2B-48A9-9344-DF2F00B4CD57}"/>
                </a:ext>
              </a:extLst>
            </p:cNvPr>
            <p:cNvSpPr txBox="1"/>
            <p:nvPr/>
          </p:nvSpPr>
          <p:spPr>
            <a:xfrm>
              <a:off x="-1" y="448482"/>
              <a:ext cx="2120050" cy="7124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lvl1pPr algn="ctr">
                <a:defRPr sz="1600" b="1">
                  <a:solidFill>
                    <a:srgbClr val="FFFFFF"/>
                  </a:solidFill>
                  <a:effectLst>
                    <a:outerShdw blurRad="50800" dist="38100" dir="5400000" rotWithShape="0">
                      <a:srgbClr val="000000"/>
                    </a:outerShdw>
                  </a:effectLst>
                  <a:latin typeface="Arial"/>
                  <a:ea typeface="Arial"/>
                  <a:cs typeface="Arial"/>
                  <a:sym typeface="Arial"/>
                </a:defRPr>
              </a:lvl1pPr>
            </a:lstStyle>
            <a:p>
              <a:r>
                <a:rPr lang="en-GB" dirty="0">
                  <a:latin typeface="Calibri" panose="020F0502020204030204" pitchFamily="34" charset="0"/>
                  <a:cs typeface="Calibri" panose="020F0502020204030204" pitchFamily="34" charset="0"/>
                </a:rPr>
                <a:t>Labelled</a:t>
              </a:r>
            </a:p>
            <a:p>
              <a:r>
                <a:rPr dirty="0">
                  <a:latin typeface="Calibri" panose="020F0502020204030204" pitchFamily="34" charset="0"/>
                  <a:cs typeface="Calibri" panose="020F0502020204030204" pitchFamily="34" charset="0"/>
                </a:rPr>
                <a:t>Observations</a:t>
              </a:r>
            </a:p>
          </p:txBody>
        </p:sp>
        <p:pic>
          <p:nvPicPr>
            <p:cNvPr id="17" name="Picture 2" descr="Picture 2">
              <a:extLst>
                <a:ext uri="{FF2B5EF4-FFF2-40B4-BE49-F238E27FC236}">
                  <a16:creationId xmlns:a16="http://schemas.microsoft.com/office/drawing/2014/main" id="{C7E26EB7-EF94-4F5D-98C3-7F10B821B566}"/>
                </a:ext>
              </a:extLst>
            </p:cNvPr>
            <p:cNvPicPr>
              <a:picLocks noChangeAspect="1"/>
            </p:cNvPicPr>
            <p:nvPr/>
          </p:nvPicPr>
          <p:blipFill>
            <a:blip r:embed="rId4"/>
            <a:srcRect/>
            <a:stretch>
              <a:fillRect/>
            </a:stretch>
          </p:blipFill>
          <p:spPr>
            <a:xfrm>
              <a:off x="1638897" y="0"/>
              <a:ext cx="3469636" cy="1722076"/>
            </a:xfrm>
            <a:prstGeom prst="rect">
              <a:avLst/>
            </a:prstGeom>
            <a:ln w="12700" cap="flat">
              <a:noFill/>
              <a:miter lim="400000"/>
            </a:ln>
            <a:effectLst>
              <a:outerShdw blurRad="38100" dist="23000" dir="5400000" rotWithShape="0">
                <a:srgbClr val="000000">
                  <a:alpha val="35000"/>
                </a:srgbClr>
              </a:outerShdw>
            </a:effectLst>
          </p:spPr>
        </p:pic>
      </p:grpSp>
      <p:pic>
        <p:nvPicPr>
          <p:cNvPr id="27" name="Machine_Clothify.png" descr="Machine_Clothify.png">
            <a:extLst>
              <a:ext uri="{FF2B5EF4-FFF2-40B4-BE49-F238E27FC236}">
                <a16:creationId xmlns:a16="http://schemas.microsoft.com/office/drawing/2014/main" id="{0667D062-6541-402E-ACCD-3D045C1A1088}"/>
              </a:ext>
            </a:extLst>
          </p:cNvPr>
          <p:cNvPicPr>
            <a:picLocks noChangeAspect="1"/>
          </p:cNvPicPr>
          <p:nvPr/>
        </p:nvPicPr>
        <p:blipFill>
          <a:blip r:embed="rId5"/>
          <a:stretch>
            <a:fillRect/>
          </a:stretch>
        </p:blipFill>
        <p:spPr>
          <a:xfrm>
            <a:off x="3665453" y="3824075"/>
            <a:ext cx="4698132" cy="2349067"/>
          </a:xfrm>
          <a:prstGeom prst="rect">
            <a:avLst/>
          </a:prstGeom>
          <a:ln w="12700">
            <a:miter lim="400000"/>
          </a:ln>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9BAAC0-E472-4ABE-8877-178D9ABCC0B7}"/>
                  </a:ext>
                </a:extLst>
              </p:cNvPr>
              <p:cNvSpPr txBox="1"/>
              <p:nvPr/>
            </p:nvSpPr>
            <p:spPr>
              <a:xfrm>
                <a:off x="5373225" y="4168323"/>
                <a:ext cx="103900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a:solidFill>
                    <a:schemeClr val="bg1"/>
                  </a:solidFill>
                  <a:effectLst>
                    <a:outerShdw blurRad="50800" dist="38100" dir="2700000" algn="tl" rotWithShape="0">
                      <a:prstClr val="black">
                        <a:alpha val="40000"/>
                      </a:prstClr>
                    </a:outerShdw>
                  </a:effectLst>
                </a:endParaRPr>
              </a:p>
            </p:txBody>
          </p:sp>
        </mc:Choice>
        <mc:Fallback xmlns="">
          <p:sp>
            <p:nvSpPr>
              <p:cNvPr id="28" name="TextBox 27">
                <a:extLst>
                  <a:ext uri="{FF2B5EF4-FFF2-40B4-BE49-F238E27FC236}">
                    <a16:creationId xmlns:a16="http://schemas.microsoft.com/office/drawing/2014/main" id="{0F9BAAC0-E472-4ABE-8877-178D9ABCC0B7}"/>
                  </a:ext>
                </a:extLst>
              </p:cNvPr>
              <p:cNvSpPr txBox="1">
                <a:spLocks noRot="1" noChangeAspect="1" noMove="1" noResize="1" noEditPoints="1" noAdjustHandles="1" noChangeArrowheads="1" noChangeShapeType="1" noTextEdit="1"/>
              </p:cNvSpPr>
              <p:nvPr/>
            </p:nvSpPr>
            <p:spPr>
              <a:xfrm>
                <a:off x="5373225" y="4168323"/>
                <a:ext cx="1039002" cy="553998"/>
              </a:xfrm>
              <a:prstGeom prst="rect">
                <a:avLst/>
              </a:prstGeom>
              <a:blipFill>
                <a:blip r:embed="rId7"/>
                <a:stretch>
                  <a:fillRect b="-4396"/>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6E374CD7-675A-9F45-89CC-27FCBCFFE4C7}"/>
              </a:ext>
            </a:extLst>
          </p:cNvPr>
          <p:cNvGrpSpPr/>
          <p:nvPr/>
        </p:nvGrpSpPr>
        <p:grpSpPr>
          <a:xfrm>
            <a:off x="7787680" y="1798915"/>
            <a:ext cx="3826047" cy="1327496"/>
            <a:chOff x="7632324" y="1538840"/>
            <a:chExt cx="3826047" cy="1327496"/>
          </a:xfrm>
        </p:grpSpPr>
        <p:sp>
          <p:nvSpPr>
            <p:cNvPr id="22" name="E.g.">
              <a:extLst>
                <a:ext uri="{FF2B5EF4-FFF2-40B4-BE49-F238E27FC236}">
                  <a16:creationId xmlns:a16="http://schemas.microsoft.com/office/drawing/2014/main" id="{06820030-1479-49C4-9A6D-018A18556785}"/>
                </a:ext>
              </a:extLst>
            </p:cNvPr>
            <p:cNvSpPr txBox="1"/>
            <p:nvPr/>
          </p:nvSpPr>
          <p:spPr>
            <a:xfrm>
              <a:off x="8412449" y="1538840"/>
              <a:ext cx="556174" cy="461661"/>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2400" b="1">
                  <a:solidFill>
                    <a:srgbClr val="FFFFFF"/>
                  </a:solidFill>
                </a:defRPr>
              </a:lvl1pPr>
            </a:lstStyle>
            <a:p>
              <a:r>
                <a:rPr dirty="0">
                  <a:latin typeface="Calibri" panose="020F0502020204030204" pitchFamily="34" charset="0"/>
                  <a:cs typeface="Calibri" panose="020F0502020204030204" pitchFamily="34" charset="0"/>
                </a:rPr>
                <a:t>E.g.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534940D-C857-4332-90C7-3DA9F7D11192}"/>
                    </a:ext>
                  </a:extLst>
                </p:cNvPr>
                <p:cNvSpPr txBox="1"/>
                <p:nvPr/>
              </p:nvSpPr>
              <p:spPr>
                <a:xfrm>
                  <a:off x="7632324" y="2149705"/>
                  <a:ext cx="3826047" cy="369332"/>
                </a:xfrm>
                <a:prstGeom prst="rect">
                  <a:avLst/>
                </a:prstGeom>
                <a:noFill/>
              </p:spPr>
              <p:txBody>
                <a:bodyPr wrap="none" lIns="0" tIns="0" rIns="0" bIns="0" rtlCol="0">
                  <a:spAutoFit/>
                </a:bodyPr>
                <a:lstStyle/>
                <a:p>
                  <a14:m>
                    <m:oMath xmlns:m="http://schemas.openxmlformats.org/officeDocument/2006/math">
                      <m:r>
                        <a:rPr lang="en-GB" sz="2400" b="0" i="1" smtClean="0">
                          <a:solidFill>
                            <a:schemeClr val="bg1"/>
                          </a:solidFill>
                          <a:latin typeface="Cambria Math" panose="02040503050406030204" pitchFamily="18" charset="0"/>
                        </a:rPr>
                        <m:t>𝑓</m:t>
                      </m:r>
                      <m:d>
                        <m:dPr>
                          <m:ctrlPr>
                            <a:rPr lang="en-GB" sz="2400" b="0" i="1" smtClean="0">
                              <a:solidFill>
                                <a:schemeClr val="bg1"/>
                              </a:solidFill>
                              <a:latin typeface="Cambria Math" panose="02040503050406030204" pitchFamily="18" charset="0"/>
                            </a:rPr>
                          </m:ctrlPr>
                        </m:dPr>
                        <m:e>
                          <m:r>
                            <a:rPr lang="en-GB" sz="2400" b="0" i="1" smtClean="0">
                              <a:solidFill>
                                <a:schemeClr val="bg1"/>
                              </a:solidFill>
                              <a:latin typeface="Cambria Math" panose="02040503050406030204" pitchFamily="18" charset="0"/>
                            </a:rPr>
                            <m:t>𝑥</m:t>
                          </m:r>
                        </m:e>
                      </m:d>
                      <m:r>
                        <a:rPr lang="en-GB" sz="2400" b="0" i="1" smtClean="0">
                          <a:solidFill>
                            <a:schemeClr val="bg1"/>
                          </a:solidFill>
                          <a:latin typeface="Cambria Math" panose="02040503050406030204" pitchFamily="18" charset="0"/>
                        </a:rPr>
                        <m:t>=0</m:t>
                      </m:r>
                    </m:oMath>
                  </a14:m>
                  <a:r>
                    <a:rPr lang="en-GB" sz="2400" dirty="0">
                      <a:solidFill>
                        <a:schemeClr val="bg1"/>
                      </a:solidFill>
                    </a:rPr>
                    <a:t>, </a:t>
                  </a:r>
                  <a14:m>
                    <m:oMath xmlns:m="http://schemas.openxmlformats.org/officeDocument/2006/math">
                      <m:r>
                        <a:rPr lang="en-GB" sz="2400" b="0" i="1" smtClean="0">
                          <a:solidFill>
                            <a:schemeClr val="bg1"/>
                          </a:solidFill>
                          <a:latin typeface="Cambria Math" panose="02040503050406030204" pitchFamily="18" charset="0"/>
                        </a:rPr>
                        <m:t>𝑖𝑓</m:t>
                      </m:r>
                      <m:r>
                        <a:rPr lang="en-GB" sz="2400" b="0" i="1" smtClean="0">
                          <a:solidFill>
                            <a:schemeClr val="bg1"/>
                          </a:solidFill>
                          <a:latin typeface="Cambria Math" panose="02040503050406030204" pitchFamily="18" charset="0"/>
                        </a:rPr>
                        <m:t> </m:t>
                      </m:r>
                      <m:r>
                        <a:rPr lang="en-GB" sz="2400" i="1" dirty="0" smtClean="0">
                          <a:solidFill>
                            <a:schemeClr val="bg1"/>
                          </a:solidFill>
                          <a:latin typeface="Cambria Math" panose="02040503050406030204" pitchFamily="18" charset="0"/>
                        </a:rPr>
                        <m:t>𝑓</m:t>
                      </m:r>
                      <m:r>
                        <a:rPr lang="en-GB" sz="2400" b="0" i="1" dirty="0" smtClean="0">
                          <a:solidFill>
                            <a:schemeClr val="bg1"/>
                          </a:solidFill>
                          <a:latin typeface="Cambria Math" panose="02040503050406030204" pitchFamily="18" charset="0"/>
                        </a:rPr>
                        <m:t>𝑒𝑎𝑡𝑢𝑟</m:t>
                      </m:r>
                      <m:sSub>
                        <m:sSubPr>
                          <m:ctrlPr>
                            <a:rPr lang="en-GB" sz="2400" b="0" i="1" dirty="0" smtClean="0">
                              <a:solidFill>
                                <a:schemeClr val="bg1"/>
                              </a:solidFill>
                              <a:latin typeface="Cambria Math" panose="02040503050406030204" pitchFamily="18" charset="0"/>
                            </a:rPr>
                          </m:ctrlPr>
                        </m:sSubPr>
                        <m:e>
                          <m:r>
                            <a:rPr lang="en-GB" sz="2400" b="0" i="1" dirty="0" smtClean="0">
                              <a:solidFill>
                                <a:schemeClr val="bg1"/>
                              </a:solidFill>
                              <a:latin typeface="Cambria Math" panose="02040503050406030204" pitchFamily="18" charset="0"/>
                            </a:rPr>
                            <m:t>𝑒</m:t>
                          </m:r>
                        </m:e>
                        <m:sub>
                          <m:r>
                            <a:rPr lang="en-GB" sz="2400" b="0" i="1" dirty="0" smtClean="0">
                              <a:solidFill>
                                <a:schemeClr val="bg1"/>
                              </a:solidFill>
                              <a:latin typeface="Cambria Math" panose="02040503050406030204" pitchFamily="18" charset="0"/>
                            </a:rPr>
                            <m:t>1</m:t>
                          </m:r>
                        </m:sub>
                      </m:sSub>
                      <m:r>
                        <a:rPr lang="en-GB" sz="2400" b="0" i="1" smtClean="0">
                          <a:solidFill>
                            <a:schemeClr val="bg1"/>
                          </a:solidFill>
                          <a:latin typeface="Cambria Math" panose="02040503050406030204" pitchFamily="18" charset="0"/>
                          <a:ea typeface="Cambria Math" panose="02040503050406030204" pitchFamily="18" charset="0"/>
                        </a:rPr>
                        <m:t>≤0</m:t>
                      </m:r>
                    </m:oMath>
                  </a14:m>
                  <a:r>
                    <a:rPr lang="en-GB" sz="2400" dirty="0">
                      <a:solidFill>
                        <a:schemeClr val="bg1"/>
                      </a:solidFill>
                    </a:rPr>
                    <a:t>    </a:t>
                  </a:r>
                </a:p>
              </p:txBody>
            </p:sp>
          </mc:Choice>
          <mc:Fallback xmlns="">
            <p:sp>
              <p:nvSpPr>
                <p:cNvPr id="2" name="TextBox 1">
                  <a:extLst>
                    <a:ext uri="{FF2B5EF4-FFF2-40B4-BE49-F238E27FC236}">
                      <a16:creationId xmlns:a16="http://schemas.microsoft.com/office/drawing/2014/main" id="{0534940D-C857-4332-90C7-3DA9F7D11192}"/>
                    </a:ext>
                  </a:extLst>
                </p:cNvPr>
                <p:cNvSpPr txBox="1">
                  <a:spLocks noRot="1" noChangeAspect="1" noMove="1" noResize="1" noEditPoints="1" noAdjustHandles="1" noChangeArrowheads="1" noChangeShapeType="1" noTextEdit="1"/>
                </p:cNvSpPr>
                <p:nvPr/>
              </p:nvSpPr>
              <p:spPr>
                <a:xfrm>
                  <a:off x="7632324" y="2149705"/>
                  <a:ext cx="3826047" cy="369332"/>
                </a:xfrm>
                <a:prstGeom prst="rect">
                  <a:avLst/>
                </a:prstGeom>
                <a:blipFill>
                  <a:blip r:embed="rId16"/>
                  <a:stretch>
                    <a:fillRect l="-3642" t="-23333"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E367972-2F7A-42FE-90E8-3F48F021D74B}"/>
                    </a:ext>
                  </a:extLst>
                </p:cNvPr>
                <p:cNvSpPr txBox="1"/>
                <p:nvPr/>
              </p:nvSpPr>
              <p:spPr>
                <a:xfrm>
                  <a:off x="8381457" y="2497004"/>
                  <a:ext cx="2061783" cy="369332"/>
                </a:xfrm>
                <a:prstGeom prst="rect">
                  <a:avLst/>
                </a:prstGeom>
                <a:noFill/>
              </p:spPr>
              <p:txBody>
                <a:bodyPr wrap="none" lIns="0" tIns="0" rIns="0" bIns="0" rtlCol="0">
                  <a:spAutoFit/>
                </a:bodyPr>
                <a:lstStyle/>
                <a:p>
                  <a14:m>
                    <m:oMath xmlns:m="http://schemas.openxmlformats.org/officeDocument/2006/math">
                      <m:r>
                        <a:rPr lang="en-GB" sz="2400" b="0" i="1" smtClean="0">
                          <a:solidFill>
                            <a:schemeClr val="bg1"/>
                          </a:solidFill>
                          <a:latin typeface="Cambria Math" panose="02040503050406030204" pitchFamily="18" charset="0"/>
                        </a:rPr>
                        <m:t>1</m:t>
                      </m:r>
                    </m:oMath>
                  </a14:m>
                  <a:r>
                    <a:rPr lang="en-GB" sz="2400">
                      <a:solidFill>
                        <a:schemeClr val="bg1"/>
                      </a:solidFill>
                    </a:rPr>
                    <a:t>, </a:t>
                  </a:r>
                  <a14:m>
                    <m:oMath xmlns:m="http://schemas.openxmlformats.org/officeDocument/2006/math">
                      <m:r>
                        <a:rPr lang="en-GB" sz="2400" b="0" i="1" smtClean="0">
                          <a:solidFill>
                            <a:schemeClr val="bg1"/>
                          </a:solidFill>
                          <a:latin typeface="Cambria Math" panose="02040503050406030204" pitchFamily="18" charset="0"/>
                        </a:rPr>
                        <m:t>𝑜𝑡h𝑒𝑟𝑤𝑖𝑠𝑒</m:t>
                      </m:r>
                    </m:oMath>
                  </a14:m>
                  <a:r>
                    <a:rPr lang="en-GB" sz="2400">
                      <a:solidFill>
                        <a:schemeClr val="bg1"/>
                      </a:solidFill>
                    </a:rPr>
                    <a:t>    </a:t>
                  </a:r>
                </a:p>
              </p:txBody>
            </p:sp>
          </mc:Choice>
          <mc:Fallback xmlns="">
            <p:sp>
              <p:nvSpPr>
                <p:cNvPr id="29" name="TextBox 28">
                  <a:extLst>
                    <a:ext uri="{FF2B5EF4-FFF2-40B4-BE49-F238E27FC236}">
                      <a16:creationId xmlns:a16="http://schemas.microsoft.com/office/drawing/2014/main" id="{8E367972-2F7A-42FE-90E8-3F48F021D74B}"/>
                    </a:ext>
                  </a:extLst>
                </p:cNvPr>
                <p:cNvSpPr txBox="1">
                  <a:spLocks noRot="1" noChangeAspect="1" noMove="1" noResize="1" noEditPoints="1" noAdjustHandles="1" noChangeArrowheads="1" noChangeShapeType="1" noTextEdit="1"/>
                </p:cNvSpPr>
                <p:nvPr/>
              </p:nvSpPr>
              <p:spPr>
                <a:xfrm>
                  <a:off x="8381457" y="2497004"/>
                  <a:ext cx="2061783" cy="369332"/>
                </a:xfrm>
                <a:prstGeom prst="rect">
                  <a:avLst/>
                </a:prstGeom>
                <a:blipFill>
                  <a:blip r:embed="rId17"/>
                  <a:stretch>
                    <a:fillRect l="-5556" t="-23333" b="-43333"/>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63C8548A-EE18-4AAB-A6B0-6721D887F241}"/>
              </a:ext>
            </a:extLst>
          </p:cNvPr>
          <p:cNvGrpSpPr/>
          <p:nvPr/>
        </p:nvGrpSpPr>
        <p:grpSpPr>
          <a:xfrm>
            <a:off x="1391973" y="4052451"/>
            <a:ext cx="3127366" cy="2086368"/>
            <a:chOff x="1236617" y="3792376"/>
            <a:chExt cx="3127366" cy="2086368"/>
          </a:xfrm>
        </p:grpSpPr>
        <mc:AlternateContent xmlns:mc="http://schemas.openxmlformats.org/markup-compatibility/2006" xmlns:a14="http://schemas.microsoft.com/office/drawing/2010/main">
          <mc:Choice Requires="a14">
            <p:graphicFrame>
              <p:nvGraphicFramePr>
                <p:cNvPr id="23" name="Group">
                  <a:extLst>
                    <a:ext uri="{FF2B5EF4-FFF2-40B4-BE49-F238E27FC236}">
                      <a16:creationId xmlns:a16="http://schemas.microsoft.com/office/drawing/2014/main" id="{8942DBF0-E627-406B-9C64-8F74C9103470}"/>
                    </a:ext>
                  </a:extLst>
                </p:cNvPr>
                <p:cNvGraphicFramePr/>
                <p:nvPr/>
              </p:nvGraphicFramePr>
              <p:xfrm>
                <a:off x="1236617" y="3792376"/>
                <a:ext cx="1740842" cy="2086368"/>
              </p:xfrm>
              <a:graphic>
                <a:graphicData uri="http://schemas.openxmlformats.org/drawingml/2006/table">
                  <a:tbl>
                    <a:tblPr firstRow="1"/>
                    <a:tblGrid>
                      <a:gridCol w="870421">
                        <a:extLst>
                          <a:ext uri="{9D8B030D-6E8A-4147-A177-3AD203B41FA5}">
                            <a16:colId xmlns:a16="http://schemas.microsoft.com/office/drawing/2014/main" val="20000"/>
                          </a:ext>
                        </a:extLst>
                      </a:gridCol>
                      <a:gridCol w="870421">
                        <a:extLst>
                          <a:ext uri="{9D8B030D-6E8A-4147-A177-3AD203B41FA5}">
                            <a16:colId xmlns:a16="http://schemas.microsoft.com/office/drawing/2014/main" val="20001"/>
                          </a:ext>
                        </a:extLst>
                      </a:gridCol>
                    </a:tblGrid>
                    <a:tr h="347728">
                      <a:tc>
                        <a:txBody>
                          <a:bodyPr/>
                          <a:lstStyle/>
                          <a:p>
                            <a:pPr algn="ctr">
                              <a:defRPr sz="1400">
                                <a:sym typeface="Helvetica"/>
                              </a:defRPr>
                            </a:pPr>
                            <a14:m>
                              <m:oMathPara xmlns:m="http://schemas.openxmlformats.org/officeDocument/2006/math">
                                <m:oMathParaPr>
                                  <m:jc m:val="centerGroup"/>
                                </m:oMathParaPr>
                                <m:oMath xmlns:m="http://schemas.openxmlformats.org/officeDocument/2006/math">
                                  <m:sSub>
                                    <m:sSubPr>
                                      <m:ctrlP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𝑓𝑒𝑎𝑡𝑢𝑟𝑒</m:t>
                                      </m:r>
                                    </m:e>
                                    <m:sub>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baseline="31999" dirty="0">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sym typeface="Helvetica"/>
                              </a:defRPr>
                            </a:pPr>
                            <a14:m>
                              <m:oMathPara xmlns:m="http://schemas.openxmlformats.org/officeDocument/2006/math">
                                <m:oMathParaPr>
                                  <m:jc m:val="centerGroup"/>
                                </m:oMathParaPr>
                                <m:oMath xmlns:m="http://schemas.openxmlformats.org/officeDocument/2006/math">
                                  <m:sSub>
                                    <m:sSubPr>
                                      <m:ctrlP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𝑓𝑒𝑎𝑡𝑢𝑟𝑒</m:t>
                                      </m:r>
                                    </m:e>
                                    <m:sub>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baseline="31999" dirty="0">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extLst>
                        <a:ext uri="{0D108BD9-81ED-4DB2-BD59-A6C34878D82A}">
                          <a16:rowId xmlns:a16="http://schemas.microsoft.com/office/drawing/2014/main" val="10000"/>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7.4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29</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6.6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24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3.1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11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0.5</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dirty="0">
                                <a:latin typeface="Calibri" panose="020F0502020204030204" pitchFamily="34" charset="0"/>
                                <a:ea typeface="Helvetica Light"/>
                                <a:cs typeface="Calibri" panose="020F0502020204030204" pitchFamily="34" charset="0"/>
                                <a:sym typeface="Helvetica Light"/>
                              </a:rPr>
                              <a:t>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Choice>
          <mc:Fallback xmlns="">
            <p:graphicFrame>
              <p:nvGraphicFramePr>
                <p:cNvPr id="23" name="Group">
                  <a:extLst>
                    <a:ext uri="{FF2B5EF4-FFF2-40B4-BE49-F238E27FC236}">
                      <a16:creationId xmlns:a16="http://schemas.microsoft.com/office/drawing/2014/main" id="{8942DBF0-E627-406B-9C64-8F74C9103470}"/>
                    </a:ext>
                  </a:extLst>
                </p:cNvPr>
                <p:cNvGraphicFramePr/>
                <p:nvPr>
                  <p:extLst>
                    <p:ext uri="{D42A27DB-BD31-4B8C-83A1-F6EECF244321}">
                      <p14:modId xmlns:p14="http://schemas.microsoft.com/office/powerpoint/2010/main" val="2921391123"/>
                    </p:ext>
                  </p:extLst>
                </p:nvPr>
              </p:nvGraphicFramePr>
              <p:xfrm>
                <a:off x="1236617" y="3792376"/>
                <a:ext cx="1740842" cy="2086368"/>
              </p:xfrm>
              <a:graphic>
                <a:graphicData uri="http://schemas.openxmlformats.org/drawingml/2006/table">
                  <a:tbl>
                    <a:tblPr firstRow="1"/>
                    <a:tblGrid>
                      <a:gridCol w="870421">
                        <a:extLst>
                          <a:ext uri="{9D8B030D-6E8A-4147-A177-3AD203B41FA5}">
                            <a16:colId xmlns:a16="http://schemas.microsoft.com/office/drawing/2014/main" val="20000"/>
                          </a:ext>
                        </a:extLst>
                      </a:gridCol>
                      <a:gridCol w="870421">
                        <a:extLst>
                          <a:ext uri="{9D8B030D-6E8A-4147-A177-3AD203B41FA5}">
                            <a16:colId xmlns:a16="http://schemas.microsoft.com/office/drawing/2014/main" val="20001"/>
                          </a:ext>
                        </a:extLst>
                      </a:gridCol>
                    </a:tblGrid>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8"/>
                            <a:stretch>
                              <a:fillRect l="-2083" t="-1754" r="-99306" b="-512281"/>
                            </a:stretch>
                          </a:blipFill>
                        </a:tcPr>
                      </a:tc>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8"/>
                            <a:stretch>
                              <a:fillRect l="-102797" t="-1754" b="-512281"/>
                            </a:stretch>
                          </a:blipFill>
                        </a:tcPr>
                      </a:tc>
                      <a:extLst>
                        <a:ext uri="{0D108BD9-81ED-4DB2-BD59-A6C34878D82A}">
                          <a16:rowId xmlns:a16="http://schemas.microsoft.com/office/drawing/2014/main" val="10000"/>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7.4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29</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6.6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24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3.1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11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0.5</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defRPr sz="1800"/>
                            </a:pPr>
                            <a:r>
                              <a:rPr sz="1400" dirty="0">
                                <a:latin typeface="Calibri" panose="020F0502020204030204" pitchFamily="34" charset="0"/>
                                <a:ea typeface="Helvetica Light"/>
                                <a:cs typeface="Calibri" panose="020F0502020204030204" pitchFamily="34" charset="0"/>
                                <a:sym typeface="Helvetica Light"/>
                              </a:rPr>
                              <a:t>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Fallback>
        </mc:AlternateContent>
        <p:sp>
          <p:nvSpPr>
            <p:cNvPr id="25" name="Line">
              <a:extLst>
                <a:ext uri="{FF2B5EF4-FFF2-40B4-BE49-F238E27FC236}">
                  <a16:creationId xmlns:a16="http://schemas.microsoft.com/office/drawing/2014/main" id="{4DDE4DBF-4018-4AE1-940D-70E6D14306B5}"/>
                </a:ext>
              </a:extLst>
            </p:cNvPr>
            <p:cNvSpPr/>
            <p:nvPr/>
          </p:nvSpPr>
          <p:spPr>
            <a:xfrm>
              <a:off x="3218742" y="4105410"/>
              <a:ext cx="711201" cy="159674"/>
            </a:xfrm>
            <a:custGeom>
              <a:avLst/>
              <a:gdLst/>
              <a:ahLst/>
              <a:cxnLst>
                <a:cxn ang="0">
                  <a:pos x="wd2" y="hd2"/>
                </a:cxn>
                <a:cxn ang="5400000">
                  <a:pos x="wd2" y="hd2"/>
                </a:cxn>
                <a:cxn ang="10800000">
                  <a:pos x="wd2" y="hd2"/>
                </a:cxn>
                <a:cxn ang="16200000">
                  <a:pos x="wd2" y="hd2"/>
                </a:cxn>
              </a:cxnLst>
              <a:rect l="0" t="0" r="r" b="b"/>
              <a:pathLst>
                <a:path w="21600" h="20420" extrusionOk="0">
                  <a:moveTo>
                    <a:pt x="0" y="20420"/>
                  </a:moveTo>
                  <a:cubicBezTo>
                    <a:pt x="2494" y="8546"/>
                    <a:pt x="5996" y="1268"/>
                    <a:pt x="9751" y="152"/>
                  </a:cubicBezTo>
                  <a:cubicBezTo>
                    <a:pt x="14233" y="-1180"/>
                    <a:pt x="18609" y="6305"/>
                    <a:pt x="21600" y="20420"/>
                  </a:cubicBezTo>
                </a:path>
              </a:pathLst>
            </a:cu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9EF0E93-4FE8-4F42-8E79-1584B7F805FA}"/>
                    </a:ext>
                  </a:extLst>
                </p:cNvPr>
                <p:cNvSpPr txBox="1"/>
                <p:nvPr/>
              </p:nvSpPr>
              <p:spPr>
                <a:xfrm>
                  <a:off x="3976506" y="3988085"/>
                  <a:ext cx="387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oMath>
                    </m:oMathPara>
                  </a14:m>
                  <a:endParaRPr lang="en-GB" sz="3600">
                    <a:solidFill>
                      <a:schemeClr val="bg1"/>
                    </a:solidFill>
                    <a:effectLst>
                      <a:outerShdw blurRad="50800" dist="38100" dir="2700000" algn="tl" rotWithShape="0">
                        <a:prstClr val="black">
                          <a:alpha val="40000"/>
                        </a:prstClr>
                      </a:outerShdw>
                    </a:effectLst>
                  </a:endParaRPr>
                </a:p>
              </p:txBody>
            </p:sp>
          </mc:Choice>
          <mc:Fallback xmlns="">
            <p:sp>
              <p:nvSpPr>
                <p:cNvPr id="30" name="TextBox 29">
                  <a:extLst>
                    <a:ext uri="{FF2B5EF4-FFF2-40B4-BE49-F238E27FC236}">
                      <a16:creationId xmlns:a16="http://schemas.microsoft.com/office/drawing/2014/main" id="{D9EF0E93-4FE8-4F42-8E79-1584B7F805FA}"/>
                    </a:ext>
                  </a:extLst>
                </p:cNvPr>
                <p:cNvSpPr txBox="1">
                  <a:spLocks noRot="1" noChangeAspect="1" noMove="1" noResize="1" noEditPoints="1" noAdjustHandles="1" noChangeArrowheads="1" noChangeShapeType="1" noTextEdit="1"/>
                </p:cNvSpPr>
                <p:nvPr/>
              </p:nvSpPr>
              <p:spPr>
                <a:xfrm>
                  <a:off x="3976506" y="3988085"/>
                  <a:ext cx="387477" cy="553998"/>
                </a:xfrm>
                <a:prstGeom prst="rect">
                  <a:avLst/>
                </a:prstGeom>
                <a:blipFill>
                  <a:blip r:embed="rId19"/>
                  <a:stretch>
                    <a:fillRect/>
                  </a:stretch>
                </a:blipFill>
              </p:spPr>
              <p:txBody>
                <a:bodyPr/>
                <a:lstStyle/>
                <a:p>
                  <a:r>
                    <a:rPr lang="en-GB">
                      <a:noFill/>
                    </a:rPr>
                    <a:t> </a:t>
                  </a:r>
                </a:p>
              </p:txBody>
            </p:sp>
          </mc:Fallback>
        </mc:AlternateContent>
      </p:grpSp>
      <p:grpSp>
        <p:nvGrpSpPr>
          <p:cNvPr id="5" name="Group 4">
            <a:extLst>
              <a:ext uri="{FF2B5EF4-FFF2-40B4-BE49-F238E27FC236}">
                <a16:creationId xmlns:a16="http://schemas.microsoft.com/office/drawing/2014/main" id="{48223F7C-70B4-49DB-AF53-EE30957AF001}"/>
              </a:ext>
            </a:extLst>
          </p:cNvPr>
          <p:cNvGrpSpPr/>
          <p:nvPr/>
        </p:nvGrpSpPr>
        <p:grpSpPr>
          <a:xfrm>
            <a:off x="7347390" y="4050665"/>
            <a:ext cx="2975849" cy="2086368"/>
            <a:chOff x="7192034" y="3790590"/>
            <a:chExt cx="2975849" cy="2086368"/>
          </a:xfrm>
        </p:grpSpPr>
        <mc:AlternateContent xmlns:mc="http://schemas.openxmlformats.org/markup-compatibility/2006" xmlns:a14="http://schemas.microsoft.com/office/drawing/2010/main">
          <mc:Choice Requires="a14">
            <p:graphicFrame>
              <p:nvGraphicFramePr>
                <p:cNvPr id="24" name="Table">
                  <a:extLst>
                    <a:ext uri="{FF2B5EF4-FFF2-40B4-BE49-F238E27FC236}">
                      <a16:creationId xmlns:a16="http://schemas.microsoft.com/office/drawing/2014/main" id="{7A886C0E-315A-48C9-AE14-564ED4FF85DC}"/>
                    </a:ext>
                  </a:extLst>
                </p:cNvPr>
                <p:cNvGraphicFramePr/>
                <p:nvPr/>
              </p:nvGraphicFramePr>
              <p:xfrm>
                <a:off x="8610523" y="3790590"/>
                <a:ext cx="1557360" cy="2086368"/>
              </p:xfrm>
              <a:graphic>
                <a:graphicData uri="http://schemas.openxmlformats.org/drawingml/2006/table">
                  <a:tbl>
                    <a:tblPr firstRow="1"/>
                    <a:tblGrid>
                      <a:gridCol w="1557360">
                        <a:extLst>
                          <a:ext uri="{9D8B030D-6E8A-4147-A177-3AD203B41FA5}">
                            <a16:colId xmlns:a16="http://schemas.microsoft.com/office/drawing/2014/main" val="20000"/>
                          </a:ext>
                        </a:extLst>
                      </a:gridCol>
                    </a:tblGrid>
                    <a:tr h="347728">
                      <a:tc>
                        <a:txBody>
                          <a:bodyPr/>
                          <a:lstStyle/>
                          <a:p>
                            <a:pPr algn="ctr">
                              <a:defRPr sz="1400">
                                <a:sym typeface="Helvetica"/>
                              </a:defRPr>
                            </a:pPr>
                            <a14:m>
                              <m:oMathPara xmlns:m="http://schemas.openxmlformats.org/officeDocument/2006/math">
                                <m:oMathParaPr>
                                  <m:jc m:val="centerGroup"/>
                                </m:oMathParaPr>
                                <m:oMath xmlns:m="http://schemas.openxmlformats.org/officeDocument/2006/math">
                                  <m:r>
                                    <a:rPr lang="en-GB" b="0" i="1" baseline="31999" smtClean="0">
                                      <a:solidFill>
                                        <a:schemeClr val="bg1"/>
                                      </a:solidFill>
                                      <a:latin typeface="Cambria Math" panose="02040503050406030204" pitchFamily="18" charset="0"/>
                                      <a:cs typeface="Calibri" panose="020F0502020204030204" pitchFamily="34" charset="0"/>
                                    </a:rPr>
                                    <m:t>𝑦</m:t>
                                  </m:r>
                                </m:oMath>
                              </m:oMathPara>
                            </a14:m>
                            <a:endParaRPr lang="en-GB" baseline="31999" dirty="0">
                              <a:solidFill>
                                <a:schemeClr val="bg1"/>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extLst>
                        <a:ext uri="{0D108BD9-81ED-4DB2-BD59-A6C34878D82A}">
                          <a16:rowId xmlns:a16="http://schemas.microsoft.com/office/drawing/2014/main" val="10000"/>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1= </a:t>
                            </a:r>
                            <a:r>
                              <a:rPr sz="1400">
                                <a:latin typeface="Calibri" panose="020F0502020204030204" pitchFamily="34" charset="0"/>
                                <a:ea typeface="Helvetica Light"/>
                                <a:cs typeface="Calibri" panose="020F0502020204030204" pitchFamily="34" charset="0"/>
                                <a:sym typeface="Helvetica Light"/>
                              </a:rPr>
                              <a:t>Diabetic</a:t>
                            </a:r>
                            <a:r>
                              <a:rPr lang="en-GB" sz="1400">
                                <a:latin typeface="Calibri" panose="020F0502020204030204" pitchFamily="34" charset="0"/>
                                <a:ea typeface="Helvetica Light"/>
                                <a:cs typeface="Calibri" panose="020F0502020204030204" pitchFamily="34" charset="0"/>
                                <a:sym typeface="Helvetica Light"/>
                              </a:rPr>
                              <a:t> </a:t>
                            </a:r>
                            <a:endParaRPr sz="1400">
                              <a:latin typeface="Calibri" panose="020F0502020204030204" pitchFamily="34" charset="0"/>
                              <a:ea typeface="Helvetica Light"/>
                              <a:cs typeface="Calibri" panose="020F0502020204030204" pitchFamily="34" charset="0"/>
                              <a:sym typeface="Helvetica Light"/>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1= </a:t>
                            </a:r>
                            <a:r>
                              <a:rPr sz="1400">
                                <a:latin typeface="Calibri" panose="020F0502020204030204" pitchFamily="34" charset="0"/>
                                <a:ea typeface="Helvetica Light"/>
                                <a:cs typeface="Calibri" panose="020F0502020204030204" pitchFamily="34" charset="0"/>
                                <a:sym typeface="Helvetica Light"/>
                              </a:rPr>
                              <a:t>Diabetic</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0  = </a:t>
                            </a:r>
                            <a:r>
                              <a:rPr sz="1400">
                                <a:latin typeface="Calibri" panose="020F0502020204030204" pitchFamily="34" charset="0"/>
                                <a:ea typeface="Helvetica Light"/>
                                <a:cs typeface="Calibri" panose="020F0502020204030204" pitchFamily="34" charset="0"/>
                                <a:sym typeface="Helvetica Light"/>
                              </a:rPr>
                              <a:t>Non-diabetic</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pPr algn="ctr">
                              <a:defRPr sz="1800"/>
                            </a:pPr>
                            <a:r>
                              <a:rPr sz="1400" dirty="0">
                                <a:latin typeface="Calibri" panose="020F0502020204030204" pitchFamily="34" charset="0"/>
                                <a:ea typeface="Helvetica Light"/>
                                <a:cs typeface="Calibri" panose="020F0502020204030204" pitchFamily="34" charset="0"/>
                                <a:sym typeface="Helvetica Light"/>
                              </a:rPr>
                              <a:t>Unknown</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Choice>
          <mc:Fallback xmlns="">
            <p:graphicFrame>
              <p:nvGraphicFramePr>
                <p:cNvPr id="24" name="Table">
                  <a:extLst>
                    <a:ext uri="{FF2B5EF4-FFF2-40B4-BE49-F238E27FC236}">
                      <a16:creationId xmlns:a16="http://schemas.microsoft.com/office/drawing/2014/main" id="{7A886C0E-315A-48C9-AE14-564ED4FF85DC}"/>
                    </a:ext>
                  </a:extLst>
                </p:cNvPr>
                <p:cNvGraphicFramePr/>
                <p:nvPr>
                  <p:extLst>
                    <p:ext uri="{D42A27DB-BD31-4B8C-83A1-F6EECF244321}">
                      <p14:modId xmlns:p14="http://schemas.microsoft.com/office/powerpoint/2010/main" val="2613033102"/>
                    </p:ext>
                  </p:extLst>
                </p:nvPr>
              </p:nvGraphicFramePr>
              <p:xfrm>
                <a:off x="8610523" y="3790590"/>
                <a:ext cx="1557360" cy="2086368"/>
              </p:xfrm>
              <a:graphic>
                <a:graphicData uri="http://schemas.openxmlformats.org/drawingml/2006/table">
                  <a:tbl>
                    <a:tblPr firstRow="1"/>
                    <a:tblGrid>
                      <a:gridCol w="1557360">
                        <a:extLst>
                          <a:ext uri="{9D8B030D-6E8A-4147-A177-3AD203B41FA5}">
                            <a16:colId xmlns:a16="http://schemas.microsoft.com/office/drawing/2014/main" val="20000"/>
                          </a:ext>
                        </a:extLst>
                      </a:gridCol>
                    </a:tblGrid>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20"/>
                            <a:stretch>
                              <a:fillRect r="-391" b="-514035"/>
                            </a:stretch>
                          </a:blipFill>
                        </a:tcPr>
                      </a:tc>
                      <a:extLst>
                        <a:ext uri="{0D108BD9-81ED-4DB2-BD59-A6C34878D82A}">
                          <a16:rowId xmlns:a16="http://schemas.microsoft.com/office/drawing/2014/main" val="10000"/>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1= </a:t>
                            </a:r>
                            <a:r>
                              <a:rPr sz="1400">
                                <a:latin typeface="Calibri" panose="020F0502020204030204" pitchFamily="34" charset="0"/>
                                <a:ea typeface="Helvetica Light"/>
                                <a:cs typeface="Calibri" panose="020F0502020204030204" pitchFamily="34" charset="0"/>
                                <a:sym typeface="Helvetica Light"/>
                              </a:rPr>
                              <a:t>Diabetic</a:t>
                            </a:r>
                            <a:r>
                              <a:rPr lang="en-GB" sz="1400">
                                <a:latin typeface="Calibri" panose="020F0502020204030204" pitchFamily="34" charset="0"/>
                                <a:ea typeface="Helvetica Light"/>
                                <a:cs typeface="Calibri" panose="020F0502020204030204" pitchFamily="34" charset="0"/>
                                <a:sym typeface="Helvetica Light"/>
                              </a:rPr>
                              <a:t> </a:t>
                            </a:r>
                            <a:endParaRPr sz="1400">
                              <a:latin typeface="Calibri" panose="020F0502020204030204" pitchFamily="34" charset="0"/>
                              <a:ea typeface="Helvetica Light"/>
                              <a:cs typeface="Calibri" panose="020F0502020204030204" pitchFamily="34" charset="0"/>
                              <a:sym typeface="Helvetica Light"/>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1= </a:t>
                            </a:r>
                            <a:r>
                              <a:rPr sz="1400">
                                <a:latin typeface="Calibri" panose="020F0502020204030204" pitchFamily="34" charset="0"/>
                                <a:ea typeface="Helvetica Light"/>
                                <a:cs typeface="Calibri" panose="020F0502020204030204" pitchFamily="34" charset="0"/>
                                <a:sym typeface="Helvetica Light"/>
                              </a:rPr>
                              <a:t>Diabetic</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pPr algn="ctr">
                              <a:defRPr sz="1800"/>
                            </a:pPr>
                            <a:r>
                              <a:rPr lang="en-GB" sz="1400">
                                <a:latin typeface="Calibri" panose="020F0502020204030204" pitchFamily="34" charset="0"/>
                                <a:ea typeface="Helvetica Light"/>
                                <a:cs typeface="Calibri" panose="020F0502020204030204" pitchFamily="34" charset="0"/>
                                <a:sym typeface="Helvetica Light"/>
                              </a:rPr>
                              <a:t>0  = </a:t>
                            </a:r>
                            <a:r>
                              <a:rPr sz="1400">
                                <a:latin typeface="Calibri" panose="020F0502020204030204" pitchFamily="34" charset="0"/>
                                <a:ea typeface="Helvetica Light"/>
                                <a:cs typeface="Calibri" panose="020F0502020204030204" pitchFamily="34" charset="0"/>
                                <a:sym typeface="Helvetica Light"/>
                              </a:rPr>
                              <a:t>Non-diabetic</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sz="1800"/>
                            </a:pPr>
                            <a:r>
                              <a:rPr sz="1400">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pPr algn="ctr">
                              <a:defRPr sz="1800"/>
                            </a:pPr>
                            <a:r>
                              <a:rPr sz="1400" dirty="0">
                                <a:latin typeface="Calibri" panose="020F0502020204030204" pitchFamily="34" charset="0"/>
                                <a:ea typeface="Helvetica Light"/>
                                <a:cs typeface="Calibri" panose="020F0502020204030204" pitchFamily="34" charset="0"/>
                                <a:sym typeface="Helvetica Light"/>
                              </a:rPr>
                              <a:t>Unknown</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Fallback>
        </mc:AlternateContent>
        <p:sp>
          <p:nvSpPr>
            <p:cNvPr id="26" name="Line">
              <a:extLst>
                <a:ext uri="{FF2B5EF4-FFF2-40B4-BE49-F238E27FC236}">
                  <a16:creationId xmlns:a16="http://schemas.microsoft.com/office/drawing/2014/main" id="{A52BC8A6-877E-487F-9E9D-E59D28FB037D}"/>
                </a:ext>
              </a:extLst>
            </p:cNvPr>
            <p:cNvSpPr/>
            <p:nvPr/>
          </p:nvSpPr>
          <p:spPr>
            <a:xfrm>
              <a:off x="7655457" y="4105410"/>
              <a:ext cx="711201" cy="159674"/>
            </a:xfrm>
            <a:custGeom>
              <a:avLst/>
              <a:gdLst/>
              <a:ahLst/>
              <a:cxnLst>
                <a:cxn ang="0">
                  <a:pos x="wd2" y="hd2"/>
                </a:cxn>
                <a:cxn ang="5400000">
                  <a:pos x="wd2" y="hd2"/>
                </a:cxn>
                <a:cxn ang="10800000">
                  <a:pos x="wd2" y="hd2"/>
                </a:cxn>
                <a:cxn ang="16200000">
                  <a:pos x="wd2" y="hd2"/>
                </a:cxn>
              </a:cxnLst>
              <a:rect l="0" t="0" r="r" b="b"/>
              <a:pathLst>
                <a:path w="21600" h="20420" extrusionOk="0">
                  <a:moveTo>
                    <a:pt x="0" y="20420"/>
                  </a:moveTo>
                  <a:cubicBezTo>
                    <a:pt x="2494" y="8546"/>
                    <a:pt x="5996" y="1268"/>
                    <a:pt x="9751" y="152"/>
                  </a:cubicBezTo>
                  <a:cubicBezTo>
                    <a:pt x="14233" y="-1180"/>
                    <a:pt x="18609" y="6305"/>
                    <a:pt x="21600" y="20420"/>
                  </a:cubicBezTo>
                </a:path>
              </a:pathLst>
            </a:cu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2AA2E1-01C6-4B0A-AC3D-86ED8DB5C7ED}"/>
                    </a:ext>
                  </a:extLst>
                </p:cNvPr>
                <p:cNvSpPr txBox="1"/>
                <p:nvPr/>
              </p:nvSpPr>
              <p:spPr>
                <a:xfrm>
                  <a:off x="7192034" y="3908248"/>
                  <a:ext cx="394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oMath>
                    </m:oMathPara>
                  </a14:m>
                  <a:endParaRPr lang="en-GB" sz="3600" dirty="0">
                    <a:solidFill>
                      <a:schemeClr val="bg1"/>
                    </a:solidFill>
                    <a:effectLst>
                      <a:outerShdw blurRad="50800" dist="38100" dir="2700000" algn="tl" rotWithShape="0">
                        <a:prstClr val="black">
                          <a:alpha val="40000"/>
                        </a:prstClr>
                      </a:outerShdw>
                    </a:effectLst>
                  </a:endParaRPr>
                </a:p>
              </p:txBody>
            </p:sp>
          </mc:Choice>
          <mc:Fallback xmlns="">
            <p:sp>
              <p:nvSpPr>
                <p:cNvPr id="31" name="TextBox 30">
                  <a:extLst>
                    <a:ext uri="{FF2B5EF4-FFF2-40B4-BE49-F238E27FC236}">
                      <a16:creationId xmlns:a16="http://schemas.microsoft.com/office/drawing/2014/main" id="{442AA2E1-01C6-4B0A-AC3D-86ED8DB5C7ED}"/>
                    </a:ext>
                  </a:extLst>
                </p:cNvPr>
                <p:cNvSpPr txBox="1">
                  <a:spLocks noRot="1" noChangeAspect="1" noMove="1" noResize="1" noEditPoints="1" noAdjustHandles="1" noChangeArrowheads="1" noChangeShapeType="1" noTextEdit="1"/>
                </p:cNvSpPr>
                <p:nvPr/>
              </p:nvSpPr>
              <p:spPr>
                <a:xfrm>
                  <a:off x="7192034" y="3908248"/>
                  <a:ext cx="394210" cy="553998"/>
                </a:xfrm>
                <a:prstGeom prst="rect">
                  <a:avLst/>
                </a:prstGeom>
                <a:blipFill>
                  <a:blip r:embed="rId21"/>
                  <a:stretch>
                    <a:fillRect b="-7692"/>
                  </a:stretch>
                </a:blipFill>
              </p:spPr>
              <p:txBody>
                <a:bodyPr/>
                <a:lstStyle/>
                <a:p>
                  <a:r>
                    <a:rPr lang="en-GB">
                      <a:noFill/>
                    </a:rPr>
                    <a:t> </a:t>
                  </a:r>
                </a:p>
              </p:txBody>
            </p:sp>
          </mc:Fallback>
        </mc:AlternateContent>
      </p:grpSp>
      <p:pic>
        <p:nvPicPr>
          <p:cNvPr id="33" name="Picture 32">
            <a:extLst>
              <a:ext uri="{FF2B5EF4-FFF2-40B4-BE49-F238E27FC236}">
                <a16:creationId xmlns:a16="http://schemas.microsoft.com/office/drawing/2014/main" id="{D179E16A-665F-4714-ACF3-9B335F7AB43B}"/>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3486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56AD0E7-D7FA-47BF-BE15-F00B05C4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Decision Stump</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aphicFrame>
        <p:nvGraphicFramePr>
          <p:cNvPr id="35" name="Chart 34">
            <a:extLst>
              <a:ext uri="{FF2B5EF4-FFF2-40B4-BE49-F238E27FC236}">
                <a16:creationId xmlns:a16="http://schemas.microsoft.com/office/drawing/2014/main" id="{BB4431BE-1D4F-4A23-BA1F-9DEA634A4E06}"/>
              </a:ext>
            </a:extLst>
          </p:cNvPr>
          <p:cNvGraphicFramePr>
            <a:graphicFrameLocks/>
          </p:cNvGraphicFramePr>
          <p:nvPr>
            <p:extLst>
              <p:ext uri="{D42A27DB-BD31-4B8C-83A1-F6EECF244321}">
                <p14:modId xmlns:p14="http://schemas.microsoft.com/office/powerpoint/2010/main" val="2603724807"/>
              </p:ext>
            </p:extLst>
          </p:nvPr>
        </p:nvGraphicFramePr>
        <p:xfrm>
          <a:off x="6599417" y="1651237"/>
          <a:ext cx="4915686" cy="4129655"/>
        </p:xfrm>
        <a:graphic>
          <a:graphicData uri="http://schemas.openxmlformats.org/drawingml/2006/chart">
            <c:chart xmlns:c="http://schemas.openxmlformats.org/drawingml/2006/chart" xmlns:r="http://schemas.openxmlformats.org/officeDocument/2006/relationships" r:id="rId4"/>
          </a:graphicData>
        </a:graphic>
      </p:graphicFrame>
      <p:grpSp>
        <p:nvGrpSpPr>
          <p:cNvPr id="3" name="Group 2">
            <a:extLst>
              <a:ext uri="{FF2B5EF4-FFF2-40B4-BE49-F238E27FC236}">
                <a16:creationId xmlns:a16="http://schemas.microsoft.com/office/drawing/2014/main" id="{BD96BE55-C332-4105-BF13-AFC6F52BAD80}"/>
              </a:ext>
            </a:extLst>
          </p:cNvPr>
          <p:cNvGrpSpPr/>
          <p:nvPr/>
        </p:nvGrpSpPr>
        <p:grpSpPr>
          <a:xfrm>
            <a:off x="1615891" y="1499734"/>
            <a:ext cx="2210838" cy="1881016"/>
            <a:chOff x="1615891" y="1094097"/>
            <a:chExt cx="2210838" cy="1881016"/>
          </a:xfrm>
        </p:grpSpPr>
        <p:sp>
          <p:nvSpPr>
            <p:cNvPr id="19" name="Oval 18">
              <a:extLst>
                <a:ext uri="{FF2B5EF4-FFF2-40B4-BE49-F238E27FC236}">
                  <a16:creationId xmlns:a16="http://schemas.microsoft.com/office/drawing/2014/main" id="{6A25CE93-CA3F-40BF-B800-8057A2A24EB2}"/>
                </a:ext>
              </a:extLst>
            </p:cNvPr>
            <p:cNvSpPr/>
            <p:nvPr/>
          </p:nvSpPr>
          <p:spPr>
            <a:xfrm>
              <a:off x="1615891" y="2336113"/>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A41B784-8661-4DBB-9480-1B898EC08026}"/>
                </a:ext>
              </a:extLst>
            </p:cNvPr>
            <p:cNvSpPr/>
            <p:nvPr/>
          </p:nvSpPr>
          <p:spPr>
            <a:xfrm>
              <a:off x="3088175" y="2316518"/>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936B5D3-ECD8-4CDD-BBAF-216DB4ECF62F}"/>
                </a:ext>
              </a:extLst>
            </p:cNvPr>
            <p:cNvCxnSpPr>
              <a:cxnSpLocks/>
              <a:endCxn id="20" idx="1"/>
            </p:cNvCxnSpPr>
            <p:nvPr/>
          </p:nvCxnSpPr>
          <p:spPr>
            <a:xfrm>
              <a:off x="2750561" y="1433192"/>
              <a:ext cx="445773" cy="97690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10D685-361A-47B6-B56A-4D4CD95AF92A}"/>
                </a:ext>
              </a:extLst>
            </p:cNvPr>
            <p:cNvCxnSpPr>
              <a:cxnSpLocks/>
              <a:endCxn id="19" idx="7"/>
            </p:cNvCxnSpPr>
            <p:nvPr/>
          </p:nvCxnSpPr>
          <p:spPr>
            <a:xfrm flipH="1">
              <a:off x="2246286" y="1418993"/>
              <a:ext cx="531114" cy="1010699"/>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2C0D936-D5F9-4ABE-AD29-ECBB54C21328}"/>
                </a:ext>
              </a:extLst>
            </p:cNvPr>
            <p:cNvSpPr/>
            <p:nvPr/>
          </p:nvSpPr>
          <p:spPr>
            <a:xfrm>
              <a:off x="2381284" y="1113692"/>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51424BC-EFB7-47BB-86C1-02A5CB456935}"/>
                    </a:ext>
                  </a:extLst>
                </p:cNvPr>
                <p:cNvSpPr txBox="1"/>
                <p:nvPr/>
              </p:nvSpPr>
              <p:spPr>
                <a:xfrm>
                  <a:off x="2576871" y="1094097"/>
                  <a:ext cx="387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oMath>
                    </m:oMathPara>
                  </a14:m>
                  <a:endParaRPr lang="en-GB" sz="3600" dirty="0">
                    <a:solidFill>
                      <a:schemeClr val="bg1"/>
                    </a:solidFill>
                    <a:effectLst>
                      <a:outerShdw blurRad="50800" dist="38100" dir="2700000" algn="tl" rotWithShape="0">
                        <a:prstClr val="black">
                          <a:alpha val="40000"/>
                        </a:prstClr>
                      </a:outerShdw>
                    </a:effectLst>
                  </a:endParaRPr>
                </a:p>
              </p:txBody>
            </p:sp>
          </mc:Choice>
          <mc:Fallback xmlns="">
            <p:sp>
              <p:nvSpPr>
                <p:cNvPr id="30" name="TextBox 29">
                  <a:extLst>
                    <a:ext uri="{FF2B5EF4-FFF2-40B4-BE49-F238E27FC236}">
                      <a16:creationId xmlns:a16="http://schemas.microsoft.com/office/drawing/2014/main" id="{C51424BC-EFB7-47BB-86C1-02A5CB456935}"/>
                    </a:ext>
                  </a:extLst>
                </p:cNvPr>
                <p:cNvSpPr txBox="1">
                  <a:spLocks noRot="1" noChangeAspect="1" noMove="1" noResize="1" noEditPoints="1" noAdjustHandles="1" noChangeArrowheads="1" noChangeShapeType="1" noTextEdit="1"/>
                </p:cNvSpPr>
                <p:nvPr/>
              </p:nvSpPr>
              <p:spPr>
                <a:xfrm>
                  <a:off x="2576871" y="1094097"/>
                  <a:ext cx="387477" cy="553998"/>
                </a:xfrm>
                <a:prstGeom prst="rect">
                  <a:avLst/>
                </a:prstGeom>
                <a:blipFill>
                  <a:blip r:embed="rId12"/>
                  <a:stretch>
                    <a:fillRect/>
                  </a:stretch>
                </a:blipFill>
              </p:spPr>
              <p:txBody>
                <a:bodyPr/>
                <a:lstStyle/>
                <a:p>
                  <a:r>
                    <a:rPr lang="en-GB">
                      <a:noFill/>
                    </a:rPr>
                    <a:t> </a:t>
                  </a:r>
                </a:p>
              </p:txBody>
            </p:sp>
          </mc:Fallback>
        </mc:AlternateContent>
      </p:grpSp>
      <p:grpSp>
        <p:nvGrpSpPr>
          <p:cNvPr id="4" name="Group 3">
            <a:extLst>
              <a:ext uri="{FF2B5EF4-FFF2-40B4-BE49-F238E27FC236}">
                <a16:creationId xmlns:a16="http://schemas.microsoft.com/office/drawing/2014/main" id="{E871942B-BCA6-4AA8-B64F-995AFB4E3148}"/>
              </a:ext>
            </a:extLst>
          </p:cNvPr>
          <p:cNvGrpSpPr/>
          <p:nvPr/>
        </p:nvGrpSpPr>
        <p:grpSpPr>
          <a:xfrm>
            <a:off x="1033266" y="2188330"/>
            <a:ext cx="1453218" cy="1908301"/>
            <a:chOff x="1033266" y="1782693"/>
            <a:chExt cx="1453218" cy="1908301"/>
          </a:xfrm>
        </p:grpSpPr>
        <p:sp>
          <p:nvSpPr>
            <p:cNvPr id="27" name="Features">
              <a:extLst>
                <a:ext uri="{FF2B5EF4-FFF2-40B4-BE49-F238E27FC236}">
                  <a16:creationId xmlns:a16="http://schemas.microsoft.com/office/drawing/2014/main" id="{79D6AFA4-0B31-4D53-8A60-1FA4C49E9463}"/>
                </a:ext>
              </a:extLst>
            </p:cNvPr>
            <p:cNvSpPr txBox="1"/>
            <p:nvPr/>
          </p:nvSpPr>
          <p:spPr>
            <a:xfrm>
              <a:off x="1446821" y="2983112"/>
              <a:ext cx="1002771"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Predict</a:t>
              </a:r>
            </a:p>
            <a:p>
              <a:pPr algn="ctr"/>
              <a:r>
                <a:rPr lang="en-GB">
                  <a:solidFill>
                    <a:srgbClr val="FFFF00"/>
                  </a:solidFill>
                  <a:latin typeface="Calibri" panose="020F0502020204030204" pitchFamily="34" charset="0"/>
                  <a:cs typeface="Calibri" panose="020F0502020204030204" pitchFamily="34" charset="0"/>
                </a:rPr>
                <a:t>diabetes</a:t>
              </a:r>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79ECEA1-6375-4444-8209-5B15B10CB072}"/>
                    </a:ext>
                  </a:extLst>
                </p:cNvPr>
                <p:cNvSpPr/>
                <p:nvPr/>
              </p:nvSpPr>
              <p:spPr>
                <a:xfrm>
                  <a:off x="1033266" y="1782693"/>
                  <a:ext cx="1453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𝑖𝑓</m:t>
                        </m:r>
                        <m:r>
                          <a:rPr lang="en-GB" i="1" smtClean="0">
                            <a:solidFill>
                              <a:schemeClr val="bg1"/>
                            </a:solidFill>
                            <a:latin typeface="Cambria Math" panose="02040503050406030204" pitchFamily="18" charset="0"/>
                          </a:rPr>
                          <m:t> </m:t>
                        </m:r>
                        <m:r>
                          <a:rPr lang="en-GB" b="0" i="1" smtClean="0">
                            <a:solidFill>
                              <a:schemeClr val="bg1"/>
                            </a:solidFill>
                            <a:latin typeface="Cambria Math" panose="02040503050406030204" pitchFamily="18" charset="0"/>
                          </a:rPr>
                          <m:t>𝑎𝑔𝑒</m:t>
                        </m:r>
                        <m:r>
                          <a:rPr lang="en-GB" i="1">
                            <a:solidFill>
                              <a:schemeClr val="bg1"/>
                            </a:solidFill>
                            <a:latin typeface="Cambria Math" panose="02040503050406030204" pitchFamily="18" charset="0"/>
                            <a:ea typeface="Cambria Math" panose="02040503050406030204" pitchFamily="18" charset="0"/>
                          </a:rPr>
                          <m:t>≤</m:t>
                        </m:r>
                        <m:r>
                          <a:rPr lang="en-GB" b="0" i="1" smtClean="0">
                            <a:solidFill>
                              <a:schemeClr val="bg1"/>
                            </a:solidFill>
                            <a:latin typeface="Cambria Math" panose="02040503050406030204" pitchFamily="18" charset="0"/>
                            <a:ea typeface="Cambria Math" panose="02040503050406030204" pitchFamily="18" charset="0"/>
                          </a:rPr>
                          <m:t>34</m:t>
                        </m:r>
                      </m:oMath>
                    </m:oMathPara>
                  </a14:m>
                  <a:endParaRPr lang="en-GB" dirty="0"/>
                </a:p>
              </p:txBody>
            </p:sp>
          </mc:Choice>
          <mc:Fallback xmlns="">
            <p:sp>
              <p:nvSpPr>
                <p:cNvPr id="10" name="Rectangle 9">
                  <a:extLst>
                    <a:ext uri="{FF2B5EF4-FFF2-40B4-BE49-F238E27FC236}">
                      <a16:creationId xmlns:a16="http://schemas.microsoft.com/office/drawing/2014/main" id="{F79ECEA1-6375-4444-8209-5B15B10CB072}"/>
                    </a:ext>
                  </a:extLst>
                </p:cNvPr>
                <p:cNvSpPr>
                  <a:spLocks noRot="1" noChangeAspect="1" noMove="1" noResize="1" noEditPoints="1" noAdjustHandles="1" noChangeArrowheads="1" noChangeShapeType="1" noTextEdit="1"/>
                </p:cNvSpPr>
                <p:nvPr/>
              </p:nvSpPr>
              <p:spPr>
                <a:xfrm>
                  <a:off x="1033266" y="1782693"/>
                  <a:ext cx="1453218" cy="369332"/>
                </a:xfrm>
                <a:prstGeom prst="rect">
                  <a:avLst/>
                </a:prstGeom>
                <a:blipFill>
                  <a:blip r:embed="rId13"/>
                  <a:stretch>
                    <a:fillRect b="-14754"/>
                  </a:stretch>
                </a:blipFill>
              </p:spPr>
              <p:txBody>
                <a:bodyPr/>
                <a:lstStyle/>
                <a:p>
                  <a:r>
                    <a:rPr lang="en-GB">
                      <a:noFill/>
                    </a:rPr>
                    <a:t> </a:t>
                  </a:r>
                </a:p>
              </p:txBody>
            </p:sp>
          </mc:Fallback>
        </mc:AlternateContent>
      </p:grpSp>
      <p:sp>
        <p:nvSpPr>
          <p:cNvPr id="32" name="Features">
            <a:extLst>
              <a:ext uri="{FF2B5EF4-FFF2-40B4-BE49-F238E27FC236}">
                <a16:creationId xmlns:a16="http://schemas.microsoft.com/office/drawing/2014/main" id="{E76ACE64-D5CC-45CC-BDD0-2C63027BF797}"/>
              </a:ext>
            </a:extLst>
          </p:cNvPr>
          <p:cNvSpPr txBox="1"/>
          <p:nvPr/>
        </p:nvSpPr>
        <p:spPr>
          <a:xfrm>
            <a:off x="7209320" y="3480696"/>
            <a:ext cx="1002771"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chemeClr val="tx2">
                    <a:lumMod val="75000"/>
                  </a:schemeClr>
                </a:solidFill>
                <a:latin typeface="Calibri" panose="020F0502020204030204" pitchFamily="34" charset="0"/>
                <a:cs typeface="Calibri" panose="020F0502020204030204" pitchFamily="34" charset="0"/>
              </a:rPr>
              <a:t>Predict</a:t>
            </a:r>
          </a:p>
          <a:p>
            <a:pPr algn="ctr"/>
            <a:r>
              <a:rPr lang="en-GB">
                <a:solidFill>
                  <a:schemeClr val="tx2">
                    <a:lumMod val="75000"/>
                  </a:schemeClr>
                </a:solidFill>
                <a:latin typeface="Calibri" panose="020F0502020204030204" pitchFamily="34" charset="0"/>
                <a:cs typeface="Calibri" panose="020F0502020204030204" pitchFamily="34" charset="0"/>
              </a:rPr>
              <a:t>diabetes</a:t>
            </a:r>
            <a:endParaRPr>
              <a:solidFill>
                <a:schemeClr val="tx2">
                  <a:lumMod val="75000"/>
                </a:schemeClr>
              </a:solidFill>
              <a:latin typeface="Calibri" panose="020F0502020204030204" pitchFamily="34" charset="0"/>
              <a:cs typeface="Calibri" panose="020F0502020204030204" pitchFamily="34" charset="0"/>
            </a:endParaRPr>
          </a:p>
        </p:txBody>
      </p:sp>
      <p:sp>
        <p:nvSpPr>
          <p:cNvPr id="37" name="Features">
            <a:extLst>
              <a:ext uri="{FF2B5EF4-FFF2-40B4-BE49-F238E27FC236}">
                <a16:creationId xmlns:a16="http://schemas.microsoft.com/office/drawing/2014/main" id="{0E4392A5-5E5B-40CD-BB34-D7B8D54B32E3}"/>
              </a:ext>
            </a:extLst>
          </p:cNvPr>
          <p:cNvSpPr txBox="1"/>
          <p:nvPr/>
        </p:nvSpPr>
        <p:spPr>
          <a:xfrm>
            <a:off x="9387845" y="2772814"/>
            <a:ext cx="1366653"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chemeClr val="tx2">
                    <a:lumMod val="75000"/>
                  </a:schemeClr>
                </a:solidFill>
                <a:latin typeface="Calibri" panose="020F0502020204030204" pitchFamily="34" charset="0"/>
                <a:cs typeface="Calibri" panose="020F0502020204030204" pitchFamily="34" charset="0"/>
              </a:rPr>
              <a:t>Predict</a:t>
            </a:r>
          </a:p>
          <a:p>
            <a:pPr algn="ctr"/>
            <a:r>
              <a:rPr lang="en-GB">
                <a:solidFill>
                  <a:schemeClr val="tx2">
                    <a:lumMod val="75000"/>
                  </a:schemeClr>
                </a:solidFill>
                <a:latin typeface="Calibri" panose="020F0502020204030204" pitchFamily="34" charset="0"/>
                <a:cs typeface="Calibri" panose="020F0502020204030204" pitchFamily="34" charset="0"/>
              </a:rPr>
              <a:t>no diabetes</a:t>
            </a:r>
            <a:endParaRPr>
              <a:solidFill>
                <a:schemeClr val="tx2">
                  <a:lumMod val="75000"/>
                </a:schemeClr>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A650C6AA-15CF-451A-9C5B-A3694EAE5830}"/>
              </a:ext>
            </a:extLst>
          </p:cNvPr>
          <p:cNvGrpSpPr/>
          <p:nvPr/>
        </p:nvGrpSpPr>
        <p:grpSpPr>
          <a:xfrm>
            <a:off x="2820902" y="2153971"/>
            <a:ext cx="1626178" cy="1942660"/>
            <a:chOff x="2820902" y="1748334"/>
            <a:chExt cx="1626178" cy="1942660"/>
          </a:xfrm>
        </p:grpSpPr>
        <p:sp>
          <p:nvSpPr>
            <p:cNvPr id="28" name="Features">
              <a:extLst>
                <a:ext uri="{FF2B5EF4-FFF2-40B4-BE49-F238E27FC236}">
                  <a16:creationId xmlns:a16="http://schemas.microsoft.com/office/drawing/2014/main" id="{C6AF4552-B03D-4BF2-AD1C-ABFCA3627DB1}"/>
                </a:ext>
              </a:extLst>
            </p:cNvPr>
            <p:cNvSpPr txBox="1"/>
            <p:nvPr/>
          </p:nvSpPr>
          <p:spPr>
            <a:xfrm>
              <a:off x="2820902" y="2983112"/>
              <a:ext cx="1366653"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Predict</a:t>
              </a:r>
            </a:p>
            <a:p>
              <a:pPr algn="ctr"/>
              <a:r>
                <a:rPr lang="en-GB">
                  <a:solidFill>
                    <a:srgbClr val="FFFF00"/>
                  </a:solidFill>
                  <a:latin typeface="Calibri" panose="020F0502020204030204" pitchFamily="34" charset="0"/>
                  <a:cs typeface="Calibri" panose="020F0502020204030204" pitchFamily="34" charset="0"/>
                </a:rPr>
                <a:t>no diabetes</a:t>
              </a:r>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332FF9C-87A8-48B4-91A0-6A04E271915D}"/>
                    </a:ext>
                  </a:extLst>
                </p:cNvPr>
                <p:cNvSpPr/>
                <p:nvPr/>
              </p:nvSpPr>
              <p:spPr>
                <a:xfrm>
                  <a:off x="2993862" y="1748334"/>
                  <a:ext cx="1453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𝑖𝑓</m:t>
                        </m:r>
                        <m:r>
                          <a:rPr lang="en-GB" i="1" smtClean="0">
                            <a:solidFill>
                              <a:schemeClr val="bg1"/>
                            </a:solidFill>
                            <a:latin typeface="Cambria Math" panose="02040503050406030204" pitchFamily="18" charset="0"/>
                          </a:rPr>
                          <m:t> </m:t>
                        </m:r>
                        <m:r>
                          <a:rPr lang="en-GB" b="0" i="1" smtClean="0">
                            <a:solidFill>
                              <a:schemeClr val="bg1"/>
                            </a:solidFill>
                            <a:latin typeface="Cambria Math" panose="02040503050406030204" pitchFamily="18" charset="0"/>
                          </a:rPr>
                          <m:t>𝑎𝑔𝑒</m:t>
                        </m:r>
                        <m:r>
                          <a:rPr lang="en-GB" b="0" i="1" smtClean="0">
                            <a:solidFill>
                              <a:schemeClr val="bg1"/>
                            </a:solidFill>
                            <a:latin typeface="Cambria Math" panose="02040503050406030204" pitchFamily="18" charset="0"/>
                            <a:ea typeface="Cambria Math" panose="02040503050406030204" pitchFamily="18" charset="0"/>
                          </a:rPr>
                          <m:t>&gt;34</m:t>
                        </m:r>
                      </m:oMath>
                    </m:oMathPara>
                  </a14:m>
                  <a:endParaRPr lang="en-GB" dirty="0"/>
                </a:p>
              </p:txBody>
            </p:sp>
          </mc:Choice>
          <mc:Fallback xmlns="">
            <p:sp>
              <p:nvSpPr>
                <p:cNvPr id="38" name="Rectangle 37">
                  <a:extLst>
                    <a:ext uri="{FF2B5EF4-FFF2-40B4-BE49-F238E27FC236}">
                      <a16:creationId xmlns:a16="http://schemas.microsoft.com/office/drawing/2014/main" id="{5332FF9C-87A8-48B4-91A0-6A04E271915D}"/>
                    </a:ext>
                  </a:extLst>
                </p:cNvPr>
                <p:cNvSpPr>
                  <a:spLocks noRot="1" noChangeAspect="1" noMove="1" noResize="1" noEditPoints="1" noAdjustHandles="1" noChangeArrowheads="1" noChangeShapeType="1" noTextEdit="1"/>
                </p:cNvSpPr>
                <p:nvPr/>
              </p:nvSpPr>
              <p:spPr>
                <a:xfrm>
                  <a:off x="2993862" y="1748334"/>
                  <a:ext cx="1453218" cy="369332"/>
                </a:xfrm>
                <a:prstGeom prst="rect">
                  <a:avLst/>
                </a:prstGeom>
                <a:blipFill>
                  <a:blip r:embed="rId14"/>
                  <a:stretch>
                    <a:fillRect b="-15000"/>
                  </a:stretch>
                </a:blipFill>
              </p:spPr>
              <p:txBody>
                <a:bodyPr/>
                <a:lstStyle/>
                <a:p>
                  <a:r>
                    <a:rPr lang="en-GB">
                      <a:noFill/>
                    </a:rPr>
                    <a:t> </a:t>
                  </a:r>
                </a:p>
              </p:txBody>
            </p:sp>
          </mc:Fallback>
        </mc:AlternateContent>
      </p:grpSp>
      <p:sp>
        <p:nvSpPr>
          <p:cNvPr id="39" name="Title 1">
            <a:extLst>
              <a:ext uri="{FF2B5EF4-FFF2-40B4-BE49-F238E27FC236}">
                <a16:creationId xmlns:a16="http://schemas.microsoft.com/office/drawing/2014/main" id="{681DE09C-EAEF-4F7C-AEDD-B66866F34DC3}"/>
              </a:ext>
            </a:extLst>
          </p:cNvPr>
          <p:cNvSpPr txBox="1"/>
          <p:nvPr/>
        </p:nvSpPr>
        <p:spPr>
          <a:xfrm>
            <a:off x="497956" y="4232939"/>
            <a:ext cx="5973044" cy="2022386"/>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We’ve just covered our first ML algorithm - the “Decision stump”.</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is a linear separator, or a linear model.</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simply looks for a feature to split on, in a optimal way.</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produces a linear separator between two classes.</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CD4A11B6-8843-4C83-AE67-72A47EBA2F2E}"/>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5018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3AC69EEE-32E1-4889-914B-3DE711484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Decision Stump</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9" name="Oval 18">
            <a:extLst>
              <a:ext uri="{FF2B5EF4-FFF2-40B4-BE49-F238E27FC236}">
                <a16:creationId xmlns:a16="http://schemas.microsoft.com/office/drawing/2014/main" id="{6A25CE93-CA3F-40BF-B800-8057A2A24EB2}"/>
              </a:ext>
            </a:extLst>
          </p:cNvPr>
          <p:cNvSpPr/>
          <p:nvPr/>
        </p:nvSpPr>
        <p:spPr>
          <a:xfrm>
            <a:off x="1615891" y="3408387"/>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A41B784-8661-4DBB-9480-1B898EC08026}"/>
              </a:ext>
            </a:extLst>
          </p:cNvPr>
          <p:cNvSpPr/>
          <p:nvPr/>
        </p:nvSpPr>
        <p:spPr>
          <a:xfrm>
            <a:off x="3088175" y="3388792"/>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936B5D3-ECD8-4CDD-BBAF-216DB4ECF62F}"/>
              </a:ext>
            </a:extLst>
          </p:cNvPr>
          <p:cNvCxnSpPr>
            <a:cxnSpLocks/>
            <a:endCxn id="20" idx="1"/>
          </p:cNvCxnSpPr>
          <p:nvPr/>
        </p:nvCxnSpPr>
        <p:spPr>
          <a:xfrm>
            <a:off x="2750561" y="2505466"/>
            <a:ext cx="445773" cy="97690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10D685-361A-47B6-B56A-4D4CD95AF92A}"/>
              </a:ext>
            </a:extLst>
          </p:cNvPr>
          <p:cNvCxnSpPr>
            <a:cxnSpLocks/>
            <a:endCxn id="19" idx="7"/>
          </p:cNvCxnSpPr>
          <p:nvPr/>
        </p:nvCxnSpPr>
        <p:spPr>
          <a:xfrm flipH="1">
            <a:off x="2246286" y="2491267"/>
            <a:ext cx="531114" cy="1010699"/>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2C0D936-D5F9-4ABE-AD29-ECBB54C21328}"/>
              </a:ext>
            </a:extLst>
          </p:cNvPr>
          <p:cNvSpPr/>
          <p:nvPr/>
        </p:nvSpPr>
        <p:spPr>
          <a:xfrm>
            <a:off x="2381284" y="2185966"/>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eatures">
            <a:extLst>
              <a:ext uri="{FF2B5EF4-FFF2-40B4-BE49-F238E27FC236}">
                <a16:creationId xmlns:a16="http://schemas.microsoft.com/office/drawing/2014/main" id="{79D6AFA4-0B31-4D53-8A60-1FA4C49E9463}"/>
              </a:ext>
            </a:extLst>
          </p:cNvPr>
          <p:cNvSpPr txBox="1"/>
          <p:nvPr/>
        </p:nvSpPr>
        <p:spPr>
          <a:xfrm>
            <a:off x="1446821" y="4055386"/>
            <a:ext cx="1002771"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Predict</a:t>
            </a:r>
          </a:p>
          <a:p>
            <a:pPr algn="ctr"/>
            <a:r>
              <a:rPr lang="en-GB">
                <a:solidFill>
                  <a:srgbClr val="FFFF00"/>
                </a:solidFill>
                <a:latin typeface="Calibri" panose="020F0502020204030204" pitchFamily="34" charset="0"/>
                <a:cs typeface="Calibri" panose="020F0502020204030204" pitchFamily="34" charset="0"/>
              </a:rPr>
              <a:t>diabetes</a:t>
            </a:r>
            <a:endParaRPr>
              <a:solidFill>
                <a:srgbClr val="FFFF00"/>
              </a:solidFill>
              <a:latin typeface="Calibri" panose="020F0502020204030204" pitchFamily="34" charset="0"/>
              <a:cs typeface="Calibri" panose="020F0502020204030204" pitchFamily="34" charset="0"/>
            </a:endParaRPr>
          </a:p>
        </p:txBody>
      </p:sp>
      <p:sp>
        <p:nvSpPr>
          <p:cNvPr id="28" name="Features">
            <a:extLst>
              <a:ext uri="{FF2B5EF4-FFF2-40B4-BE49-F238E27FC236}">
                <a16:creationId xmlns:a16="http://schemas.microsoft.com/office/drawing/2014/main" id="{C6AF4552-B03D-4BF2-AD1C-ABFCA3627DB1}"/>
              </a:ext>
            </a:extLst>
          </p:cNvPr>
          <p:cNvSpPr txBox="1"/>
          <p:nvPr/>
        </p:nvSpPr>
        <p:spPr>
          <a:xfrm>
            <a:off x="2820902" y="4055386"/>
            <a:ext cx="1366653"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Predict</a:t>
            </a:r>
          </a:p>
          <a:p>
            <a:pPr algn="ctr"/>
            <a:r>
              <a:rPr lang="en-GB">
                <a:solidFill>
                  <a:srgbClr val="FFFF00"/>
                </a:solidFill>
                <a:latin typeface="Calibri" panose="020F0502020204030204" pitchFamily="34" charset="0"/>
                <a:cs typeface="Calibri" panose="020F0502020204030204" pitchFamily="34" charset="0"/>
              </a:rPr>
              <a:t>no diabetes</a:t>
            </a:r>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51424BC-EFB7-47BB-86C1-02A5CB456935}"/>
                  </a:ext>
                </a:extLst>
              </p:cNvPr>
              <p:cNvSpPr txBox="1"/>
              <p:nvPr/>
            </p:nvSpPr>
            <p:spPr>
              <a:xfrm>
                <a:off x="2576871" y="2166371"/>
                <a:ext cx="387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oMath>
                  </m:oMathPara>
                </a14:m>
                <a:endParaRPr lang="en-GB" sz="3600">
                  <a:solidFill>
                    <a:schemeClr val="bg1"/>
                  </a:solidFill>
                  <a:effectLst>
                    <a:outerShdw blurRad="50800" dist="38100" dir="2700000" algn="tl" rotWithShape="0">
                      <a:prstClr val="black">
                        <a:alpha val="40000"/>
                      </a:prstClr>
                    </a:outerShdw>
                  </a:effectLst>
                </a:endParaRPr>
              </a:p>
            </p:txBody>
          </p:sp>
        </mc:Choice>
        <mc:Fallback xmlns="">
          <p:sp>
            <p:nvSpPr>
              <p:cNvPr id="30" name="TextBox 29">
                <a:extLst>
                  <a:ext uri="{FF2B5EF4-FFF2-40B4-BE49-F238E27FC236}">
                    <a16:creationId xmlns:a16="http://schemas.microsoft.com/office/drawing/2014/main" id="{C51424BC-EFB7-47BB-86C1-02A5CB456935}"/>
                  </a:ext>
                </a:extLst>
              </p:cNvPr>
              <p:cNvSpPr txBox="1">
                <a:spLocks noRot="1" noChangeAspect="1" noMove="1" noResize="1" noEditPoints="1" noAdjustHandles="1" noChangeArrowheads="1" noChangeShapeType="1" noTextEdit="1"/>
              </p:cNvSpPr>
              <p:nvPr/>
            </p:nvSpPr>
            <p:spPr>
              <a:xfrm>
                <a:off x="2576871" y="2166371"/>
                <a:ext cx="387477" cy="553998"/>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79ECEA1-6375-4444-8209-5B15B10CB072}"/>
                  </a:ext>
                </a:extLst>
              </p:cNvPr>
              <p:cNvSpPr/>
              <p:nvPr/>
            </p:nvSpPr>
            <p:spPr>
              <a:xfrm>
                <a:off x="1033266" y="2854967"/>
                <a:ext cx="1453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𝑖𝑓</m:t>
                      </m:r>
                      <m:r>
                        <a:rPr lang="en-GB" i="1" smtClean="0">
                          <a:solidFill>
                            <a:schemeClr val="bg1"/>
                          </a:solidFill>
                          <a:latin typeface="Cambria Math" panose="02040503050406030204" pitchFamily="18" charset="0"/>
                        </a:rPr>
                        <m:t> </m:t>
                      </m:r>
                      <m:r>
                        <a:rPr lang="en-GB" b="0" i="1" smtClean="0">
                          <a:solidFill>
                            <a:schemeClr val="bg1"/>
                          </a:solidFill>
                          <a:latin typeface="Cambria Math" panose="02040503050406030204" pitchFamily="18" charset="0"/>
                        </a:rPr>
                        <m:t>𝑎𝑔𝑒</m:t>
                      </m:r>
                      <m:r>
                        <a:rPr lang="en-GB" i="1">
                          <a:solidFill>
                            <a:schemeClr val="bg1"/>
                          </a:solidFill>
                          <a:latin typeface="Cambria Math" panose="02040503050406030204" pitchFamily="18" charset="0"/>
                          <a:ea typeface="Cambria Math" panose="02040503050406030204" pitchFamily="18" charset="0"/>
                        </a:rPr>
                        <m:t>≤</m:t>
                      </m:r>
                      <m:r>
                        <a:rPr lang="en-GB" b="0" i="1" smtClean="0">
                          <a:solidFill>
                            <a:schemeClr val="bg1"/>
                          </a:solidFill>
                          <a:latin typeface="Cambria Math" panose="02040503050406030204" pitchFamily="18" charset="0"/>
                          <a:ea typeface="Cambria Math" panose="02040503050406030204" pitchFamily="18" charset="0"/>
                        </a:rPr>
                        <m:t>34</m:t>
                      </m:r>
                    </m:oMath>
                  </m:oMathPara>
                </a14:m>
                <a:endParaRPr lang="en-GB" dirty="0"/>
              </a:p>
            </p:txBody>
          </p:sp>
        </mc:Choice>
        <mc:Fallback xmlns="">
          <p:sp>
            <p:nvSpPr>
              <p:cNvPr id="10" name="Rectangle 9">
                <a:extLst>
                  <a:ext uri="{FF2B5EF4-FFF2-40B4-BE49-F238E27FC236}">
                    <a16:creationId xmlns:a16="http://schemas.microsoft.com/office/drawing/2014/main" id="{F79ECEA1-6375-4444-8209-5B15B10CB072}"/>
                  </a:ext>
                </a:extLst>
              </p:cNvPr>
              <p:cNvSpPr>
                <a:spLocks noRot="1" noChangeAspect="1" noMove="1" noResize="1" noEditPoints="1" noAdjustHandles="1" noChangeArrowheads="1" noChangeShapeType="1" noTextEdit="1"/>
              </p:cNvSpPr>
              <p:nvPr/>
            </p:nvSpPr>
            <p:spPr>
              <a:xfrm>
                <a:off x="1033266" y="2854967"/>
                <a:ext cx="1453218" cy="369332"/>
              </a:xfrm>
              <a:prstGeom prst="rect">
                <a:avLst/>
              </a:prstGeom>
              <a:blipFill>
                <a:blip r:embed="rId12"/>
                <a:stretch>
                  <a:fillRect b="-147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332FF9C-87A8-48B4-91A0-6A04E271915D}"/>
                  </a:ext>
                </a:extLst>
              </p:cNvPr>
              <p:cNvSpPr/>
              <p:nvPr/>
            </p:nvSpPr>
            <p:spPr>
              <a:xfrm>
                <a:off x="2993862" y="2820608"/>
                <a:ext cx="1453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𝑖𝑓</m:t>
                      </m:r>
                      <m:r>
                        <a:rPr lang="en-GB" i="1" smtClean="0">
                          <a:solidFill>
                            <a:schemeClr val="bg1"/>
                          </a:solidFill>
                          <a:latin typeface="Cambria Math" panose="02040503050406030204" pitchFamily="18" charset="0"/>
                        </a:rPr>
                        <m:t> </m:t>
                      </m:r>
                      <m:r>
                        <a:rPr lang="en-GB" b="0" i="1" smtClean="0">
                          <a:solidFill>
                            <a:schemeClr val="bg1"/>
                          </a:solidFill>
                          <a:latin typeface="Cambria Math" panose="02040503050406030204" pitchFamily="18" charset="0"/>
                        </a:rPr>
                        <m:t>𝑎𝑔𝑒</m:t>
                      </m:r>
                      <m:r>
                        <a:rPr lang="en-GB" b="0" i="1" smtClean="0">
                          <a:solidFill>
                            <a:schemeClr val="bg1"/>
                          </a:solidFill>
                          <a:latin typeface="Cambria Math" panose="02040503050406030204" pitchFamily="18" charset="0"/>
                          <a:ea typeface="Cambria Math" panose="02040503050406030204" pitchFamily="18" charset="0"/>
                        </a:rPr>
                        <m:t>&gt;34</m:t>
                      </m:r>
                    </m:oMath>
                  </m:oMathPara>
                </a14:m>
                <a:endParaRPr lang="en-GB" dirty="0"/>
              </a:p>
            </p:txBody>
          </p:sp>
        </mc:Choice>
        <mc:Fallback xmlns="">
          <p:sp>
            <p:nvSpPr>
              <p:cNvPr id="38" name="Rectangle 37">
                <a:extLst>
                  <a:ext uri="{FF2B5EF4-FFF2-40B4-BE49-F238E27FC236}">
                    <a16:creationId xmlns:a16="http://schemas.microsoft.com/office/drawing/2014/main" id="{5332FF9C-87A8-48B4-91A0-6A04E271915D}"/>
                  </a:ext>
                </a:extLst>
              </p:cNvPr>
              <p:cNvSpPr>
                <a:spLocks noRot="1" noChangeAspect="1" noMove="1" noResize="1" noEditPoints="1" noAdjustHandles="1" noChangeArrowheads="1" noChangeShapeType="1" noTextEdit="1"/>
              </p:cNvSpPr>
              <p:nvPr/>
            </p:nvSpPr>
            <p:spPr>
              <a:xfrm>
                <a:off x="2993862" y="2820608"/>
                <a:ext cx="1453218" cy="369332"/>
              </a:xfrm>
              <a:prstGeom prst="rect">
                <a:avLst/>
              </a:prstGeom>
              <a:blipFill>
                <a:blip r:embed="rId13"/>
                <a:stretch>
                  <a:fillRect b="-15000"/>
                </a:stretch>
              </a:blipFill>
            </p:spPr>
            <p:txBody>
              <a:bodyPr/>
              <a:lstStyle/>
              <a:p>
                <a:r>
                  <a:rPr lang="en-GB">
                    <a:noFill/>
                  </a:rPr>
                  <a:t> </a:t>
                </a:r>
              </a:p>
            </p:txBody>
          </p:sp>
        </mc:Fallback>
      </mc:AlternateContent>
      <p:sp>
        <p:nvSpPr>
          <p:cNvPr id="39" name="Title 1">
            <a:extLst>
              <a:ext uri="{FF2B5EF4-FFF2-40B4-BE49-F238E27FC236}">
                <a16:creationId xmlns:a16="http://schemas.microsoft.com/office/drawing/2014/main" id="{681DE09C-EAEF-4F7C-AEDD-B66866F34DC3}"/>
              </a:ext>
            </a:extLst>
          </p:cNvPr>
          <p:cNvSpPr txBox="1"/>
          <p:nvPr/>
        </p:nvSpPr>
        <p:spPr>
          <a:xfrm>
            <a:off x="5494680" y="1100300"/>
            <a:ext cx="5598044" cy="182172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For each feature in the data, the stump will search for a split-point, that minimises the error rate.</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our example we used age as a feature, and our threshold = 34. </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31" name="Line">
            <a:extLst>
              <a:ext uri="{FF2B5EF4-FFF2-40B4-BE49-F238E27FC236}">
                <a16:creationId xmlns:a16="http://schemas.microsoft.com/office/drawing/2014/main" id="{5479AFE0-F4DD-8A44-A9FC-4024D7048F18}"/>
              </a:ext>
            </a:extLst>
          </p:cNvPr>
          <p:cNvSpPr/>
          <p:nvPr/>
        </p:nvSpPr>
        <p:spPr>
          <a:xfrm>
            <a:off x="7081939" y="5578728"/>
            <a:ext cx="2773504" cy="1"/>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2" name="Line">
            <a:extLst>
              <a:ext uri="{FF2B5EF4-FFF2-40B4-BE49-F238E27FC236}">
                <a16:creationId xmlns:a16="http://schemas.microsoft.com/office/drawing/2014/main" id="{307BDF44-C681-854C-9B3A-465D76B98B74}"/>
              </a:ext>
            </a:extLst>
          </p:cNvPr>
          <p:cNvSpPr/>
          <p:nvPr/>
        </p:nvSpPr>
        <p:spPr>
          <a:xfrm flipV="1">
            <a:off x="7656153" y="3347037"/>
            <a:ext cx="1" cy="2773504"/>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4" name="Connection Line">
            <a:extLst>
              <a:ext uri="{FF2B5EF4-FFF2-40B4-BE49-F238E27FC236}">
                <a16:creationId xmlns:a16="http://schemas.microsoft.com/office/drawing/2014/main" id="{332132E1-39F7-8444-8789-0159F239EE82}"/>
              </a:ext>
            </a:extLst>
          </p:cNvPr>
          <p:cNvSpPr/>
          <p:nvPr/>
        </p:nvSpPr>
        <p:spPr>
          <a:xfrm>
            <a:off x="7985572" y="3988069"/>
            <a:ext cx="1280584" cy="1280584"/>
          </a:xfrm>
          <a:custGeom>
            <a:avLst/>
            <a:gdLst/>
            <a:ahLst/>
            <a:cxnLst>
              <a:cxn ang="0">
                <a:pos x="wd2" y="hd2"/>
              </a:cxn>
              <a:cxn ang="5400000">
                <a:pos x="wd2" y="hd2"/>
              </a:cxn>
              <a:cxn ang="10800000">
                <a:pos x="wd2" y="hd2"/>
              </a:cxn>
              <a:cxn ang="16200000">
                <a:pos x="wd2" y="hd2"/>
              </a:cxn>
            </a:cxnLst>
            <a:rect l="0" t="0" r="r" b="b"/>
            <a:pathLst>
              <a:path w="20419" h="20419" extrusionOk="0">
                <a:moveTo>
                  <a:pt x="169" y="0"/>
                </a:moveTo>
                <a:cubicBezTo>
                  <a:pt x="-1181" y="14850"/>
                  <a:pt x="5569" y="21600"/>
                  <a:pt x="20419" y="20250"/>
                </a:cubicBezTo>
              </a:path>
            </a:pathLst>
          </a:custGeom>
          <a:ln w="25400">
            <a:solidFill>
              <a:schemeClr val="bg1"/>
            </a:solidFill>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524953-B5F9-A044-8B52-CF0A17529025}"/>
                  </a:ext>
                </a:extLst>
              </p:cNvPr>
              <p:cNvSpPr txBox="1"/>
              <p:nvPr/>
            </p:nvSpPr>
            <p:spPr>
              <a:xfrm>
                <a:off x="7408886" y="5615512"/>
                <a:ext cx="19793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0</m:t>
                      </m:r>
                    </m:oMath>
                  </m:oMathPara>
                </a14:m>
                <a:endParaRPr lang="en-GB">
                  <a:solidFill>
                    <a:schemeClr val="bg1"/>
                  </a:solidFill>
                </a:endParaRPr>
              </a:p>
            </p:txBody>
          </p:sp>
        </mc:Choice>
        <mc:Fallback xmlns="">
          <p:sp>
            <p:nvSpPr>
              <p:cNvPr id="40" name="TextBox 39">
                <a:extLst>
                  <a:ext uri="{FF2B5EF4-FFF2-40B4-BE49-F238E27FC236}">
                    <a16:creationId xmlns:a16="http://schemas.microsoft.com/office/drawing/2014/main" id="{A5524953-B5F9-A044-8B52-CF0A17529025}"/>
                  </a:ext>
                </a:extLst>
              </p:cNvPr>
              <p:cNvSpPr txBox="1">
                <a:spLocks noRot="1" noChangeAspect="1" noMove="1" noResize="1" noEditPoints="1" noAdjustHandles="1" noChangeArrowheads="1" noChangeShapeType="1" noTextEdit="1"/>
              </p:cNvSpPr>
              <p:nvPr/>
            </p:nvSpPr>
            <p:spPr>
              <a:xfrm>
                <a:off x="7408886" y="5615512"/>
                <a:ext cx="197939" cy="276999"/>
              </a:xfrm>
              <a:prstGeom prst="rect">
                <a:avLst/>
              </a:prstGeom>
              <a:blipFill>
                <a:blip r:embed="rId15"/>
                <a:stretch>
                  <a:fillRect l="-17647" r="-17647" b="-869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6BA035A-40A2-EB4C-B7EC-95AE118018C4}"/>
              </a:ext>
            </a:extLst>
          </p:cNvPr>
          <p:cNvSpPr txBox="1"/>
          <p:nvPr/>
        </p:nvSpPr>
        <p:spPr>
          <a:xfrm>
            <a:off x="6425006" y="4116748"/>
            <a:ext cx="1132491" cy="707886"/>
          </a:xfrm>
          <a:prstGeom prst="rect">
            <a:avLst/>
          </a:prstGeom>
          <a:noFill/>
        </p:spPr>
        <p:txBody>
          <a:bodyPr wrap="none" rtlCol="0">
            <a:spAutoFit/>
          </a:bodyPr>
          <a:lstStyle/>
          <a:p>
            <a:pPr algn="ctr"/>
            <a:r>
              <a:rPr lang="en-US"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Mistakes</a:t>
            </a:r>
          </a:p>
          <a:p>
            <a:pPr algn="ctr"/>
            <a:r>
              <a:rPr lang="en-US"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made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B64CDA2-769F-1845-8656-40DC8F192D8A}"/>
                  </a:ext>
                </a:extLst>
              </p:cNvPr>
              <p:cNvSpPr txBox="1"/>
              <p:nvPr/>
            </p:nvSpPr>
            <p:spPr>
              <a:xfrm>
                <a:off x="9756473" y="5648156"/>
                <a:ext cx="19793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𝑥</m:t>
                      </m:r>
                    </m:oMath>
                  </m:oMathPara>
                </a14:m>
                <a:endParaRPr lang="en-GB">
                  <a:solidFill>
                    <a:schemeClr val="bg1"/>
                  </a:solidFill>
                </a:endParaRPr>
              </a:p>
            </p:txBody>
          </p:sp>
        </mc:Choice>
        <mc:Fallback xmlns="">
          <p:sp>
            <p:nvSpPr>
              <p:cNvPr id="41" name="TextBox 40">
                <a:extLst>
                  <a:ext uri="{FF2B5EF4-FFF2-40B4-BE49-F238E27FC236}">
                    <a16:creationId xmlns:a16="http://schemas.microsoft.com/office/drawing/2014/main" id="{3B64CDA2-769F-1845-8656-40DC8F192D8A}"/>
                  </a:ext>
                </a:extLst>
              </p:cNvPr>
              <p:cNvSpPr txBox="1">
                <a:spLocks noRot="1" noChangeAspect="1" noMove="1" noResize="1" noEditPoints="1" noAdjustHandles="1" noChangeArrowheads="1" noChangeShapeType="1" noTextEdit="1"/>
              </p:cNvSpPr>
              <p:nvPr/>
            </p:nvSpPr>
            <p:spPr>
              <a:xfrm>
                <a:off x="9756473" y="5648156"/>
                <a:ext cx="197939" cy="276999"/>
              </a:xfrm>
              <a:prstGeom prst="rect">
                <a:avLst/>
              </a:prstGeom>
              <a:blipFill>
                <a:blip r:embed="rId16"/>
                <a:stretch>
                  <a:fillRect l="-12500" r="-625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3D36DAA1-CE74-7C44-A72C-6181C76FD3A0}"/>
              </a:ext>
            </a:extLst>
          </p:cNvPr>
          <p:cNvCxnSpPr>
            <a:cxnSpLocks/>
          </p:cNvCxnSpPr>
          <p:nvPr/>
        </p:nvCxnSpPr>
        <p:spPr>
          <a:xfrm>
            <a:off x="9291994" y="3379888"/>
            <a:ext cx="0" cy="219884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9AA932C-B7B3-D146-8D99-FF31318729DB}"/>
                  </a:ext>
                </a:extLst>
              </p:cNvPr>
              <p:cNvSpPr txBox="1"/>
              <p:nvPr/>
            </p:nvSpPr>
            <p:spPr>
              <a:xfrm>
                <a:off x="8841307" y="3088430"/>
                <a:ext cx="1076327" cy="276999"/>
              </a:xfrm>
              <a:prstGeom prst="rect">
                <a:avLst/>
              </a:prstGeom>
              <a:noFill/>
            </p:spPr>
            <p:txBody>
              <a:bodyPr wrap="square" lIns="0" tIns="0" rIns="0" bIns="0" rtlCol="0">
                <a:spAutoFit/>
              </a:bodyPr>
              <a:lstStyle/>
              <a:p>
                <a:pPr algn="ctr"/>
                <a14:m>
                  <m:oMath xmlns:m="http://schemas.openxmlformats.org/officeDocument/2006/math">
                    <m:r>
                      <a:rPr lang="en-GB" b="0" i="1" smtClean="0">
                        <a:solidFill>
                          <a:schemeClr val="bg1"/>
                        </a:solidFill>
                        <a:latin typeface="Cambria Math" panose="02040503050406030204" pitchFamily="18" charset="0"/>
                      </a:rPr>
                      <m:t>𝑥</m:t>
                    </m:r>
                  </m:oMath>
                </a14:m>
                <a:r>
                  <a:rPr lang="en-GB">
                    <a:solidFill>
                      <a:schemeClr val="bg1"/>
                    </a:solidFill>
                  </a:rPr>
                  <a:t>=34</a:t>
                </a:r>
              </a:p>
            </p:txBody>
          </p:sp>
        </mc:Choice>
        <mc:Fallback xmlns="">
          <p:sp>
            <p:nvSpPr>
              <p:cNvPr id="43" name="TextBox 42">
                <a:extLst>
                  <a:ext uri="{FF2B5EF4-FFF2-40B4-BE49-F238E27FC236}">
                    <a16:creationId xmlns:a16="http://schemas.microsoft.com/office/drawing/2014/main" id="{89AA932C-B7B3-D146-8D99-FF31318729DB}"/>
                  </a:ext>
                </a:extLst>
              </p:cNvPr>
              <p:cNvSpPr txBox="1">
                <a:spLocks noRot="1" noChangeAspect="1" noMove="1" noResize="1" noEditPoints="1" noAdjustHandles="1" noChangeArrowheads="1" noChangeShapeType="1" noTextEdit="1"/>
              </p:cNvSpPr>
              <p:nvPr/>
            </p:nvSpPr>
            <p:spPr>
              <a:xfrm>
                <a:off x="8841307" y="3088430"/>
                <a:ext cx="1076327" cy="276999"/>
              </a:xfrm>
              <a:prstGeom prst="rect">
                <a:avLst/>
              </a:prstGeom>
              <a:blipFill>
                <a:blip r:embed="rId17"/>
                <a:stretch>
                  <a:fillRect t="-21739" b="-47826"/>
                </a:stretch>
              </a:blipFill>
            </p:spPr>
            <p:txBody>
              <a:bodyPr/>
              <a:lstStyle/>
              <a:p>
                <a:r>
                  <a:rPr lang="en-US">
                    <a:noFill/>
                  </a:rPr>
                  <a:t> </a:t>
                </a:r>
              </a:p>
            </p:txBody>
          </p:sp>
        </mc:Fallback>
      </mc:AlternateContent>
      <p:sp>
        <p:nvSpPr>
          <p:cNvPr id="35" name="Circle">
            <a:extLst>
              <a:ext uri="{FF2B5EF4-FFF2-40B4-BE49-F238E27FC236}">
                <a16:creationId xmlns:a16="http://schemas.microsoft.com/office/drawing/2014/main" id="{71E84C2D-BA1A-DB41-9842-E5BF946BB1EE}"/>
              </a:ext>
            </a:extLst>
          </p:cNvPr>
          <p:cNvSpPr/>
          <p:nvPr/>
        </p:nvSpPr>
        <p:spPr>
          <a:xfrm>
            <a:off x="7922363" y="3889556"/>
            <a:ext cx="126417" cy="132769"/>
          </a:xfrm>
          <a:prstGeom prst="ellipse">
            <a:avLst/>
          </a:prstGeom>
          <a:solidFill>
            <a:schemeClr val="accent2">
              <a:satOff val="-4966"/>
              <a:lumOff val="-10549"/>
            </a:schemeClr>
          </a:solidFill>
          <a:ln w="25400">
            <a:solidFill>
              <a:srgbClr val="000000"/>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pic>
        <p:nvPicPr>
          <p:cNvPr id="36" name="Picture 35">
            <a:extLst>
              <a:ext uri="{FF2B5EF4-FFF2-40B4-BE49-F238E27FC236}">
                <a16:creationId xmlns:a16="http://schemas.microsoft.com/office/drawing/2014/main" id="{D8D9B0C7-C70D-4150-AEEF-7CE378538EB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3936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65 -1.85185E-6 C 0.00143 0.01482 -0.00091 0.03287 0.00039 0.04792 C 0.00065 0.05972 0.00078 0.06227 0.00143 0.07014 C 0.00208 0.07847 0.00273 0.08773 0.00416 0.09769 L 0.01054 0.1257 L 0.02031 0.14954 L 0.03021 0.16644 L 0.04375 0.17662 L 0.05755 0.18565 L 0.07109 0.19028 L 0.08776 0.19167 L 0.1 0.19074 C 0.10299 0.18866 0.10416 0.19097 0.10742 0.18866 " pathEditMode="relative" rAng="0" ptsTypes="AAAAAAAAAAAAA">
                                      <p:cBhvr>
                                        <p:cTn id="26" dur="2000" fill="hold"/>
                                        <p:tgtEl>
                                          <p:spTgt spid="35"/>
                                        </p:tgtEl>
                                        <p:attrNameLst>
                                          <p:attrName>ppt_x</p:attrName>
                                          <p:attrName>ppt_y</p:attrName>
                                        </p:attrNameLst>
                                      </p:cBhvr>
                                      <p:rCtr x="5299" y="9583"/>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40" grpId="0"/>
      <p:bldP spid="3" grpId="0"/>
      <p:bldP spid="41" grpId="0"/>
      <p:bldP spid="43" grpId="0"/>
      <p:bldP spid="35" grpId="0" animBg="1"/>
      <p:bldP spid="3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8D83A25-825C-435B-9CFD-E80757A89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Decision Boundary</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3" name="Title 1">
            <a:extLst>
              <a:ext uri="{FF2B5EF4-FFF2-40B4-BE49-F238E27FC236}">
                <a16:creationId xmlns:a16="http://schemas.microsoft.com/office/drawing/2014/main" id="{BC7A6681-93D7-1B48-BE7E-5880D68F5B64}"/>
              </a:ext>
            </a:extLst>
          </p:cNvPr>
          <p:cNvSpPr txBox="1"/>
          <p:nvPr/>
        </p:nvSpPr>
        <p:spPr>
          <a:xfrm>
            <a:off x="5804560" y="1478354"/>
            <a:ext cx="5598044" cy="444827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You’ve now seen a linear model in action, and learned what a decision boundary is.</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Real-world problems are complex - so too are the decision boundaries needed to accurately separate data.</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means linear models don’t always work well. More complex ML algorithms are required.</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When we generalise well we can produce effective decision boundaries.</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However sometimes we don’t perform well in practice.</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can underfit to our data.</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overfit to our data.</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Decision boundaries allow us to visualise this happening.</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14" name="DecisionBoundariesMaster_OptimalBoundary.png" descr="DecisionBoundariesMaster_OptimalBoundary.png">
            <a:extLst>
              <a:ext uri="{FF2B5EF4-FFF2-40B4-BE49-F238E27FC236}">
                <a16:creationId xmlns:a16="http://schemas.microsoft.com/office/drawing/2014/main" id="{F84D6B37-EC3B-DA43-83F7-885DC30C82C6}"/>
              </a:ext>
            </a:extLst>
          </p:cNvPr>
          <p:cNvPicPr>
            <a:picLocks noChangeAspect="1"/>
          </p:cNvPicPr>
          <p:nvPr/>
        </p:nvPicPr>
        <p:blipFill>
          <a:blip r:embed="rId4"/>
          <a:srcRect l="12864" t="16971"/>
          <a:stretch>
            <a:fillRect/>
          </a:stretch>
        </p:blipFill>
        <p:spPr>
          <a:xfrm>
            <a:off x="771143" y="1910095"/>
            <a:ext cx="4617377" cy="43792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DecisionBoundariesMaster_UnderfitBoundary.png" descr="DecisionBoundariesMaster_UnderfitBoundary.png">
            <a:extLst>
              <a:ext uri="{FF2B5EF4-FFF2-40B4-BE49-F238E27FC236}">
                <a16:creationId xmlns:a16="http://schemas.microsoft.com/office/drawing/2014/main" id="{089CC183-7C3C-1D47-BEF2-C95E7617088A}"/>
              </a:ext>
            </a:extLst>
          </p:cNvPr>
          <p:cNvPicPr>
            <a:picLocks noChangeAspect="1"/>
          </p:cNvPicPr>
          <p:nvPr/>
        </p:nvPicPr>
        <p:blipFill>
          <a:blip r:embed="rId5"/>
          <a:srcRect l="12982" t="17527"/>
          <a:stretch>
            <a:fillRect/>
          </a:stretch>
        </p:blipFill>
        <p:spPr>
          <a:xfrm>
            <a:off x="715187" y="1875559"/>
            <a:ext cx="4684066" cy="4448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DecisionBoundariesMaster_OverfitBoundary.png" descr="DecisionBoundariesMaster_OverfitBoundary.png">
            <a:extLst>
              <a:ext uri="{FF2B5EF4-FFF2-40B4-BE49-F238E27FC236}">
                <a16:creationId xmlns:a16="http://schemas.microsoft.com/office/drawing/2014/main" id="{55BEC354-9D7D-874B-8AC9-3C2C1B47E9C9}"/>
              </a:ext>
            </a:extLst>
          </p:cNvPr>
          <p:cNvPicPr>
            <a:picLocks noChangeAspect="1"/>
          </p:cNvPicPr>
          <p:nvPr/>
        </p:nvPicPr>
        <p:blipFill>
          <a:blip r:embed="rId6"/>
          <a:srcRect l="12891" t="17506"/>
          <a:stretch>
            <a:fillRect/>
          </a:stretch>
        </p:blipFill>
        <p:spPr>
          <a:xfrm>
            <a:off x="715187" y="1907792"/>
            <a:ext cx="4665146" cy="44268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BA4D0A6A-8F18-E94E-B324-B6FEC8C881E9}"/>
              </a:ext>
            </a:extLst>
          </p:cNvPr>
          <p:cNvSpPr txBox="1"/>
          <p:nvPr/>
        </p:nvSpPr>
        <p:spPr>
          <a:xfrm>
            <a:off x="1283217" y="1345265"/>
            <a:ext cx="3593228" cy="400110"/>
          </a:xfrm>
          <a:prstGeom prst="rect">
            <a:avLst/>
          </a:prstGeom>
          <a:noFill/>
        </p:spPr>
        <p:txBody>
          <a:bodyPr wrap="none" rtlCol="0">
            <a:spAutoFit/>
          </a:bodyPr>
          <a:lstStyle/>
          <a:p>
            <a:pPr algn="ctr"/>
            <a:r>
              <a:rPr lang="en-US"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Shaded region predicts diabetes</a:t>
            </a:r>
          </a:p>
        </p:txBody>
      </p:sp>
      <p:pic>
        <p:nvPicPr>
          <p:cNvPr id="19" name="Picture 18">
            <a:extLst>
              <a:ext uri="{FF2B5EF4-FFF2-40B4-BE49-F238E27FC236}">
                <a16:creationId xmlns:a16="http://schemas.microsoft.com/office/drawing/2014/main" id="{62C4CA41-BA5B-46A4-A736-5C2D3A237A2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7841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DF7B6F8-5FFF-4C73-8C0A-7974D5EE1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Learning in Name Only…</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24425FEF-6340-423F-AF05-328A124CCB0B}"/>
              </a:ext>
            </a:extLst>
          </p:cNvPr>
          <p:cNvSpPr txBox="1"/>
          <p:nvPr/>
        </p:nvSpPr>
        <p:spPr>
          <a:xfrm>
            <a:off x="1752348" y="2511954"/>
            <a:ext cx="8687303" cy="183409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fontScale="92500" lnSpcReduction="10000"/>
          </a:bodyPr>
          <a:lstStyle/>
          <a:p>
            <a:pPr marL="228599" indent="-228599">
              <a:lnSpc>
                <a:spcPct val="110000"/>
              </a:lnSpc>
              <a:buSzPct val="100000"/>
              <a:buChar char="•"/>
              <a:defRPr sz="2300" b="1">
                <a:solidFill>
                  <a:srgbClr val="FFFFFF"/>
                </a:solidFill>
                <a:latin typeface="Arial"/>
                <a:ea typeface="Arial"/>
                <a:cs typeface="Arial"/>
                <a:sym typeface="Arial"/>
              </a:defRPr>
            </a:pPr>
            <a:r>
              <a:rPr lang="en-GB" sz="2300" dirty="0">
                <a:solidFill>
                  <a:srgbClr val="FFFF00"/>
                </a:solidFill>
                <a:latin typeface="Calibri" panose="020F0502020204030204" pitchFamily="34" charset="0"/>
                <a:cs typeface="Calibri" panose="020F0502020204030204" pitchFamily="34" charset="0"/>
              </a:rPr>
              <a:t>What we’ve talked about so far - t</a:t>
            </a:r>
            <a:r>
              <a:rPr sz="2300" dirty="0">
                <a:solidFill>
                  <a:srgbClr val="FFFF00"/>
                </a:solidFill>
                <a:latin typeface="Calibri" panose="020F0502020204030204" pitchFamily="34" charset="0"/>
                <a:cs typeface="Calibri" panose="020F0502020204030204" pitchFamily="34" charset="0"/>
              </a:rPr>
              <a:t>his isn’t really learning right?</a:t>
            </a:r>
          </a:p>
          <a:p>
            <a:pPr marL="228599" indent="-228599">
              <a:lnSpc>
                <a:spcPct val="110000"/>
              </a:lnSpc>
              <a:buSzPct val="100000"/>
              <a:buChar char="•"/>
              <a:defRPr sz="2300" b="1">
                <a:solidFill>
                  <a:srgbClr val="FFFFFF"/>
                </a:solidFill>
                <a:latin typeface="Arial"/>
                <a:ea typeface="Arial"/>
                <a:cs typeface="Arial"/>
                <a:sym typeface="Arial"/>
              </a:defRPr>
            </a:pPr>
            <a:r>
              <a:rPr sz="2300" dirty="0">
                <a:solidFill>
                  <a:srgbClr val="FFFF00"/>
                </a:solidFill>
                <a:latin typeface="Calibri" panose="020F0502020204030204" pitchFamily="34" charset="0"/>
                <a:cs typeface="Calibri" panose="020F0502020204030204" pitchFamily="34" charset="0"/>
              </a:rPr>
              <a:t>It’s a search for parameters that </a:t>
            </a:r>
            <a:r>
              <a:rPr sz="2300" dirty="0" err="1">
                <a:solidFill>
                  <a:srgbClr val="FFFF00"/>
                </a:solidFill>
                <a:latin typeface="Calibri" panose="020F0502020204030204" pitchFamily="34" charset="0"/>
                <a:cs typeface="Calibri" panose="020F0502020204030204" pitchFamily="34" charset="0"/>
              </a:rPr>
              <a:t>minimise</a:t>
            </a:r>
            <a:r>
              <a:rPr sz="2300" dirty="0">
                <a:solidFill>
                  <a:srgbClr val="FFFF00"/>
                </a:solidFill>
                <a:latin typeface="Calibri" panose="020F0502020204030204" pitchFamily="34" charset="0"/>
                <a:cs typeface="Calibri" panose="020F0502020204030204" pitchFamily="34" charset="0"/>
              </a:rPr>
              <a:t> some error rate.</a:t>
            </a:r>
          </a:p>
          <a:p>
            <a:pPr marL="228599" indent="-228599">
              <a:lnSpc>
                <a:spcPct val="110000"/>
              </a:lnSpc>
              <a:buSzPct val="100000"/>
              <a:buChar char="•"/>
              <a:defRPr sz="2300" b="1">
                <a:solidFill>
                  <a:srgbClr val="FFFFFF"/>
                </a:solidFill>
                <a:latin typeface="Arial"/>
                <a:ea typeface="Arial"/>
                <a:cs typeface="Arial"/>
                <a:sym typeface="Arial"/>
              </a:defRPr>
            </a:pPr>
            <a:r>
              <a:rPr sz="2300" dirty="0">
                <a:solidFill>
                  <a:srgbClr val="FFFF00"/>
                </a:solidFill>
                <a:latin typeface="Calibri" panose="020F0502020204030204" pitchFamily="34" charset="0"/>
                <a:cs typeface="Calibri" panose="020F0502020204030204" pitchFamily="34" charset="0"/>
              </a:rPr>
              <a:t>Learning effectively reduced to a parameter search</a:t>
            </a:r>
            <a:r>
              <a:rPr lang="en-GB" sz="2300" dirty="0">
                <a:solidFill>
                  <a:srgbClr val="FFFF00"/>
                </a:solidFill>
                <a:latin typeface="Calibri" panose="020F0502020204030204" pitchFamily="34" charset="0"/>
                <a:cs typeface="Calibri" panose="020F0502020204030204" pitchFamily="34" charset="0"/>
              </a:rPr>
              <a:t>!</a:t>
            </a:r>
          </a:p>
          <a:p>
            <a:pPr marL="228599" indent="-228599">
              <a:lnSpc>
                <a:spcPct val="110000"/>
              </a:lnSpc>
              <a:buSzPct val="100000"/>
              <a:buChar char="•"/>
              <a:defRPr sz="2300" b="1">
                <a:solidFill>
                  <a:srgbClr val="FFFFFF"/>
                </a:solidFill>
                <a:latin typeface="Arial"/>
                <a:ea typeface="Arial"/>
                <a:cs typeface="Arial"/>
                <a:sym typeface="Arial"/>
              </a:defRPr>
            </a:pPr>
            <a:r>
              <a:rPr lang="en-GB" sz="2300" dirty="0">
                <a:solidFill>
                  <a:srgbClr val="FFFF00"/>
                </a:solidFill>
                <a:latin typeface="Calibri" panose="020F0502020204030204" pitchFamily="34" charset="0"/>
                <a:cs typeface="Calibri" panose="020F0502020204030204" pitchFamily="34" charset="0"/>
              </a:rPr>
              <a:t>When this works well it provides the illusion of intelligence – but this isn’t how you or I learn.</a:t>
            </a:r>
            <a:endParaRPr sz="2300" dirty="0">
              <a:solidFill>
                <a:srgbClr val="FFFF00"/>
              </a:solidFill>
              <a:latin typeface="Calibri" panose="020F0502020204030204" pitchFamily="34" charset="0"/>
              <a:cs typeface="Calibri" panose="020F0502020204030204" pitchFamily="34" charset="0"/>
            </a:endParaRPr>
          </a:p>
          <a:p>
            <a:pPr>
              <a:lnSpc>
                <a:spcPct val="110000"/>
              </a:lnSpc>
              <a:defRPr sz="2300" b="1">
                <a:solidFill>
                  <a:srgbClr val="FFFFFF"/>
                </a:solidFill>
                <a:latin typeface="Arial"/>
                <a:ea typeface="Arial"/>
                <a:cs typeface="Arial"/>
                <a:sym typeface="Arial"/>
              </a:defRPr>
            </a:pPr>
            <a:endParaRPr sz="2300" dirty="0">
              <a:solidFill>
                <a:srgbClr val="FFFF00"/>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7501C877-626E-4E9B-A785-9910D6FCAF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9151444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5918286-E6F0-4D23-A28B-E61CE0266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Classification Algorithms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5" name="Title 1">
            <a:extLst>
              <a:ext uri="{FF2B5EF4-FFF2-40B4-BE49-F238E27FC236}">
                <a16:creationId xmlns:a16="http://schemas.microsoft.com/office/drawing/2014/main" id="{BF7AB985-CB45-4F6A-8E29-F0FF675FA692}"/>
              </a:ext>
            </a:extLst>
          </p:cNvPr>
          <p:cNvSpPr txBox="1"/>
          <p:nvPr/>
        </p:nvSpPr>
        <p:spPr>
          <a:xfrm>
            <a:off x="2062940" y="1238372"/>
            <a:ext cx="7815321" cy="21906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p>
            <a:pPr marL="228599" indent="-228599">
              <a:buSzPct val="100000"/>
              <a:buChar char="•"/>
              <a:defRPr sz="2200" b="1">
                <a:solidFill>
                  <a:srgbClr val="FFFFFF"/>
                </a:solidFill>
                <a:latin typeface="Arial"/>
                <a:ea typeface="Arial"/>
                <a:cs typeface="Arial"/>
                <a:sym typeface="Arial"/>
              </a:defRPr>
            </a:pPr>
            <a:r>
              <a:rPr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Classification algorithms come in all shapes and sizes.</a:t>
            </a:r>
          </a:p>
          <a:p>
            <a:pPr marL="228599" indent="-228599">
              <a:buSzPct val="100000"/>
              <a:buChar char="•"/>
              <a:defRPr sz="2200" b="1">
                <a:solidFill>
                  <a:srgbClr val="FFFFFF"/>
                </a:solidFill>
                <a:latin typeface="Arial"/>
                <a:ea typeface="Arial"/>
                <a:cs typeface="Arial"/>
                <a:sym typeface="Arial"/>
              </a:defRPr>
            </a:pPr>
            <a:r>
              <a:rPr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Inside </a:t>
            </a:r>
            <a:r>
              <a:rPr sz="2200" dirty="0" err="1">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a:t>
            </a:r>
            <a:r>
              <a:rPr lang="en-GB" sz="2200" dirty="0" err="1">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ey</a:t>
            </a:r>
            <a:r>
              <a:rPr lang="en-GB"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are</a:t>
            </a:r>
            <a:r>
              <a:rPr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comprised of functions, </a:t>
            </a:r>
            <a:r>
              <a:rPr lang="en-GB"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that</a:t>
            </a:r>
            <a:r>
              <a:rPr sz="2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attempt to perform the mapping from      to      in different ways.</a:t>
            </a:r>
          </a:p>
        </p:txBody>
      </p:sp>
      <p:sp>
        <p:nvSpPr>
          <p:cNvPr id="18" name="Group">
            <a:extLst>
              <a:ext uri="{FF2B5EF4-FFF2-40B4-BE49-F238E27FC236}">
                <a16:creationId xmlns:a16="http://schemas.microsoft.com/office/drawing/2014/main" id="{28A05BF0-1AA7-424B-A68E-3C94CCF8FDF6}"/>
              </a:ext>
            </a:extLst>
          </p:cNvPr>
          <p:cNvSpPr txBox="1"/>
          <p:nvPr/>
        </p:nvSpPr>
        <p:spPr>
          <a:xfrm>
            <a:off x="2062940" y="2368673"/>
            <a:ext cx="7815320" cy="2171157"/>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599" indent="-228599">
              <a:buSzPct val="100000"/>
              <a:buChar char="•"/>
              <a:defRPr sz="22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What they have in common:</a:t>
            </a:r>
          </a:p>
        </p:txBody>
      </p:sp>
      <p:sp>
        <p:nvSpPr>
          <p:cNvPr id="19" name="Title 1">
            <a:extLst>
              <a:ext uri="{FF2B5EF4-FFF2-40B4-BE49-F238E27FC236}">
                <a16:creationId xmlns:a16="http://schemas.microsoft.com/office/drawing/2014/main" id="{5D345CDB-78FC-4113-BE6F-98EE3C91A289}"/>
              </a:ext>
            </a:extLst>
          </p:cNvPr>
          <p:cNvSpPr txBox="1"/>
          <p:nvPr/>
        </p:nvSpPr>
        <p:spPr>
          <a:xfrm>
            <a:off x="3122735" y="3861069"/>
            <a:ext cx="5695730" cy="1143002"/>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All are evaluated against some </a:t>
            </a:r>
            <a:r>
              <a:rPr sz="2700" i="1" u="sng"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feedback</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metric, which guides their learning - call this the </a:t>
            </a:r>
            <a:r>
              <a:rPr sz="2000" u="sng"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error rate</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p:txBody>
      </p:sp>
      <p:sp>
        <p:nvSpPr>
          <p:cNvPr id="20" name="Title 1">
            <a:extLst>
              <a:ext uri="{FF2B5EF4-FFF2-40B4-BE49-F238E27FC236}">
                <a16:creationId xmlns:a16="http://schemas.microsoft.com/office/drawing/2014/main" id="{6CC6AD4E-53DB-4004-B0DD-416A7BF9EF99}"/>
              </a:ext>
            </a:extLst>
          </p:cNvPr>
          <p:cNvSpPr txBox="1"/>
          <p:nvPr/>
        </p:nvSpPr>
        <p:spPr>
          <a:xfrm>
            <a:off x="3122735" y="4884108"/>
            <a:ext cx="4694862" cy="1143002"/>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They must choose (find) parameter values that </a:t>
            </a:r>
            <a:r>
              <a:rPr dirty="0" err="1">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minimise</a:t>
            </a:r>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the error rate.</a:t>
            </a:r>
          </a:p>
        </p:txBody>
      </p:sp>
      <p:grpSp>
        <p:nvGrpSpPr>
          <p:cNvPr id="3" name="Group 2">
            <a:extLst>
              <a:ext uri="{FF2B5EF4-FFF2-40B4-BE49-F238E27FC236}">
                <a16:creationId xmlns:a16="http://schemas.microsoft.com/office/drawing/2014/main" id="{BBF1C47A-6EFE-4BD8-A5A7-5C0772AF1D6D}"/>
              </a:ext>
            </a:extLst>
          </p:cNvPr>
          <p:cNvGrpSpPr/>
          <p:nvPr/>
        </p:nvGrpSpPr>
        <p:grpSpPr>
          <a:xfrm>
            <a:off x="3800168" y="2496546"/>
            <a:ext cx="2295832" cy="691120"/>
            <a:chOff x="3800168" y="2496546"/>
            <a:chExt cx="2295832" cy="69112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9AB0F-5DDA-425A-B6C2-FCF78317AED7}"/>
                    </a:ext>
                  </a:extLst>
                </p:cNvPr>
                <p:cNvSpPr txBox="1"/>
                <p:nvPr/>
              </p:nvSpPr>
              <p:spPr>
                <a:xfrm>
                  <a:off x="4518360" y="2496546"/>
                  <a:ext cx="25635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𝑥</m:t>
                        </m:r>
                      </m:oMath>
                    </m:oMathPara>
                  </a14:m>
                  <a:endParaRPr lang="en-GB" sz="2000" b="0" dirty="0">
                    <a:solidFill>
                      <a:schemeClr val="bg1"/>
                    </a:solidFill>
                    <a:latin typeface="Calibri" panose="020F0502020204030204" pitchFamily="34" charset="0"/>
                    <a:cs typeface="Calibri" panose="020F0502020204030204" pitchFamily="34" charset="0"/>
                  </a:endParaRPr>
                </a:p>
                <a:p>
                  <a:endParaRPr lang="en-GB" sz="2000" dirty="0">
                    <a:solidFill>
                      <a:srgbClr val="FFFF00"/>
                    </a:solidFill>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BBB9AB0F-5DDA-425A-B6C2-FCF78317AED7}"/>
                    </a:ext>
                  </a:extLst>
                </p:cNvPr>
                <p:cNvSpPr txBox="1">
                  <a:spLocks noRot="1" noChangeAspect="1" noMove="1" noResize="1" noEditPoints="1" noAdjustHandles="1" noChangeArrowheads="1" noChangeShapeType="1" noTextEdit="1"/>
                </p:cNvSpPr>
                <p:nvPr/>
              </p:nvSpPr>
              <p:spPr>
                <a:xfrm>
                  <a:off x="4518360" y="2496546"/>
                  <a:ext cx="256352" cy="615553"/>
                </a:xfrm>
                <a:prstGeom prst="rect">
                  <a:avLst/>
                </a:prstGeom>
                <a:blipFill>
                  <a:blip r:embed="rId11"/>
                  <a:stretch>
                    <a:fillRect l="-23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8BFA208-424C-40EE-A551-CE37C8899385}"/>
                    </a:ext>
                  </a:extLst>
                </p:cNvPr>
                <p:cNvSpPr txBox="1"/>
                <p:nvPr/>
              </p:nvSpPr>
              <p:spPr>
                <a:xfrm>
                  <a:off x="5095830" y="2496546"/>
                  <a:ext cx="206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𝑦</m:t>
                        </m:r>
                      </m:oMath>
                    </m:oMathPara>
                  </a14:m>
                  <a:endParaRPr lang="en-GB" sz="2000" dirty="0">
                    <a:solidFill>
                      <a:schemeClr val="bg1"/>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48BFA208-424C-40EE-A551-CE37C8899385}"/>
                    </a:ext>
                  </a:extLst>
                </p:cNvPr>
                <p:cNvSpPr txBox="1">
                  <a:spLocks noRot="1" noChangeAspect="1" noMove="1" noResize="1" noEditPoints="1" noAdjustHandles="1" noChangeArrowheads="1" noChangeShapeType="1" noTextEdit="1"/>
                </p:cNvSpPr>
                <p:nvPr/>
              </p:nvSpPr>
              <p:spPr>
                <a:xfrm>
                  <a:off x="5095830" y="2496546"/>
                  <a:ext cx="206339" cy="307777"/>
                </a:xfrm>
                <a:prstGeom prst="rect">
                  <a:avLst/>
                </a:prstGeom>
                <a:blipFill>
                  <a:blip r:embed="rId12"/>
                  <a:stretch>
                    <a:fillRect l="-29412" r="-29412" b="-26000"/>
                  </a:stretch>
                </a:blipFill>
              </p:spPr>
              <p:txBody>
                <a:bodyPr/>
                <a:lstStyle/>
                <a:p>
                  <a:r>
                    <a:rPr lang="en-GB">
                      <a:noFill/>
                    </a:rPr>
                    <a:t> </a:t>
                  </a:r>
                </a:p>
              </p:txBody>
            </p:sp>
          </mc:Fallback>
        </mc:AlternateContent>
        <p:sp>
          <p:nvSpPr>
            <p:cNvPr id="21" name="Title 1">
              <a:extLst>
                <a:ext uri="{FF2B5EF4-FFF2-40B4-BE49-F238E27FC236}">
                  <a16:creationId xmlns:a16="http://schemas.microsoft.com/office/drawing/2014/main" id="{FB0DFA76-BD99-EE48-A822-EDBF5A5A4206}"/>
                </a:ext>
              </a:extLst>
            </p:cNvPr>
            <p:cNvSpPr txBox="1"/>
            <p:nvPr/>
          </p:nvSpPr>
          <p:spPr>
            <a:xfrm>
              <a:off x="3800168" y="2718945"/>
              <a:ext cx="2295832" cy="46872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(Examples to labels)</a:t>
              </a:r>
              <a:endPar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pic>
        <p:nvPicPr>
          <p:cNvPr id="23" name="Picture 22">
            <a:extLst>
              <a:ext uri="{FF2B5EF4-FFF2-40B4-BE49-F238E27FC236}">
                <a16:creationId xmlns:a16="http://schemas.microsoft.com/office/drawing/2014/main" id="{3E4406E4-8448-4DB2-9A6F-1245109228F8}"/>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00903045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Classification Algorithms</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06463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DDC6328-44BE-45C0-A328-F1E86E21B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486527" y="182880"/>
            <a:ext cx="678581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Automated Decision Making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E850700-ACD3-43B3-B50B-3CA65A0031B4}"/>
                  </a:ext>
                </a:extLst>
              </p:cNvPr>
              <p:cNvSpPr/>
              <p:nvPr/>
            </p:nvSpPr>
            <p:spPr>
              <a:xfrm>
                <a:off x="1890213" y="5247855"/>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4E850700-ACD3-43B3-B50B-3CA65A0031B4}"/>
                  </a:ext>
                </a:extLst>
              </p:cNvPr>
              <p:cNvSpPr>
                <a:spLocks noRot="1" noChangeAspect="1" noMove="1" noResize="1" noEditPoints="1" noAdjustHandles="1" noChangeArrowheads="1" noChangeShapeType="1" noTextEdit="1"/>
              </p:cNvSpPr>
              <p:nvPr/>
            </p:nvSpPr>
            <p:spPr>
              <a:xfrm>
                <a:off x="1890213" y="5247855"/>
                <a:ext cx="8495403" cy="769441"/>
              </a:xfrm>
              <a:prstGeom prst="rect">
                <a:avLst/>
              </a:prstGeom>
              <a:blipFill>
                <a:blip r:embed="rId5"/>
                <a:stretch>
                  <a:fillRect/>
                </a:stretch>
              </a:blipFill>
            </p:spPr>
            <p:txBody>
              <a:bodyPr/>
              <a:lstStyle/>
              <a:p>
                <a:r>
                  <a:rPr lang="en-GB">
                    <a:noFill/>
                  </a:rPr>
                  <a:t> </a:t>
                </a:r>
              </a:p>
            </p:txBody>
          </p:sp>
        </mc:Fallback>
      </mc:AlternateContent>
      <p:pic>
        <p:nvPicPr>
          <p:cNvPr id="21" name="Picture 20">
            <a:extLst>
              <a:ext uri="{FF2B5EF4-FFF2-40B4-BE49-F238E27FC236}">
                <a16:creationId xmlns:a16="http://schemas.microsoft.com/office/drawing/2014/main" id="{5F9214AA-14B2-4648-AA3D-CE3C94C5504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0835" y="2849013"/>
            <a:ext cx="2845848" cy="2420453"/>
          </a:xfrm>
          <a:prstGeom prst="rect">
            <a:avLst/>
          </a:prstGeom>
        </p:spPr>
      </p:pic>
      <p:grpSp>
        <p:nvGrpSpPr>
          <p:cNvPr id="22" name="Group">
            <a:extLst>
              <a:ext uri="{FF2B5EF4-FFF2-40B4-BE49-F238E27FC236}">
                <a16:creationId xmlns:a16="http://schemas.microsoft.com/office/drawing/2014/main" id="{A625CD32-1859-4B41-8D31-5AA33D80040F}"/>
              </a:ext>
            </a:extLst>
          </p:cNvPr>
          <p:cNvGrpSpPr/>
          <p:nvPr/>
        </p:nvGrpSpPr>
        <p:grpSpPr>
          <a:xfrm>
            <a:off x="2053354" y="3242185"/>
            <a:ext cx="4209180" cy="1143003"/>
            <a:chOff x="-1" y="0"/>
            <a:chExt cx="4209178" cy="1143001"/>
          </a:xfrm>
        </p:grpSpPr>
        <p:sp>
          <p:nvSpPr>
            <p:cNvPr id="23" name="Connection Line">
              <a:extLst>
                <a:ext uri="{FF2B5EF4-FFF2-40B4-BE49-F238E27FC236}">
                  <a16:creationId xmlns:a16="http://schemas.microsoft.com/office/drawing/2014/main" id="{3A216FAF-6311-48D7-B3F6-9997EDBC4971}"/>
                </a:ext>
              </a:extLst>
            </p:cNvPr>
            <p:cNvSpPr/>
            <p:nvPr/>
          </p:nvSpPr>
          <p:spPr>
            <a:xfrm>
              <a:off x="1757936" y="121084"/>
              <a:ext cx="2451241" cy="633369"/>
            </a:xfrm>
            <a:custGeom>
              <a:avLst/>
              <a:gdLst/>
              <a:ahLst/>
              <a:cxnLst>
                <a:cxn ang="0">
                  <a:pos x="wd2" y="hd2"/>
                </a:cxn>
                <a:cxn ang="5400000">
                  <a:pos x="wd2" y="hd2"/>
                </a:cxn>
                <a:cxn ang="10800000">
                  <a:pos x="wd2" y="hd2"/>
                </a:cxn>
                <a:cxn ang="16200000">
                  <a:pos x="wd2" y="hd2"/>
                </a:cxn>
              </a:cxnLst>
              <a:rect l="0" t="0" r="r" b="b"/>
              <a:pathLst>
                <a:path w="21600" h="17989" extrusionOk="0">
                  <a:moveTo>
                    <a:pt x="0" y="2453"/>
                  </a:moveTo>
                  <a:cubicBezTo>
                    <a:pt x="7392" y="-3611"/>
                    <a:pt x="14592" y="1568"/>
                    <a:pt x="21600" y="17989"/>
                  </a:cubicBezTo>
                </a:path>
              </a:pathLst>
            </a:custGeom>
            <a:noFill/>
            <a:ln w="38100" cap="flat">
              <a:solidFill>
                <a:schemeClr val="bg1"/>
              </a:solidFill>
              <a:prstDash val="solid"/>
              <a:round/>
              <a:tailEnd type="stealth" w="med" len="med"/>
            </a:ln>
            <a:effectLst>
              <a:outerShdw blurRad="50800" dist="38100" dir="2700000" algn="tl" rotWithShape="0">
                <a:prstClr val="black">
                  <a:alpha val="40000"/>
                </a:prstClr>
              </a:outerShdw>
            </a:effectLst>
          </p:spPr>
          <p:txBody>
            <a:bodyPr/>
            <a:lstStyle/>
            <a:p>
              <a:endParaRPr/>
            </a:p>
          </p:txBody>
        </p:sp>
        <p:sp>
          <p:nvSpPr>
            <p:cNvPr id="24" name="Title 1">
              <a:extLst>
                <a:ext uri="{FF2B5EF4-FFF2-40B4-BE49-F238E27FC236}">
                  <a16:creationId xmlns:a16="http://schemas.microsoft.com/office/drawing/2014/main" id="{B707A91E-F8FB-46C4-8087-6CA97293E4FC}"/>
                </a:ext>
              </a:extLst>
            </p:cNvPr>
            <p:cNvSpPr txBox="1"/>
            <p:nvPr/>
          </p:nvSpPr>
          <p:spPr>
            <a:xfrm>
              <a:off x="-1" y="0"/>
              <a:ext cx="2104438" cy="1143001"/>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Data (</a:t>
              </a:r>
              <a:r>
                <a:rPr lang="en-GB" dirty="0">
                  <a:solidFill>
                    <a:srgbClr val="FFFF00"/>
                  </a:solidFill>
                  <a:latin typeface="Calibri" panose="020F0502020204030204" pitchFamily="34" charset="0"/>
                  <a:cs typeface="Calibri" panose="020F0502020204030204" pitchFamily="34" charset="0"/>
                </a:rPr>
                <a:t>feature values, measures, outcomes…)</a:t>
              </a:r>
              <a:endParaRPr dirty="0">
                <a:solidFill>
                  <a:srgbClr val="FFFF00"/>
                </a:solidFill>
                <a:latin typeface="Calibri" panose="020F0502020204030204" pitchFamily="34" charset="0"/>
                <a:cs typeface="Calibri" panose="020F0502020204030204" pitchFamily="34" charset="0"/>
              </a:endParaRPr>
            </a:p>
          </p:txBody>
        </p:sp>
      </p:grpSp>
      <p:grpSp>
        <p:nvGrpSpPr>
          <p:cNvPr id="25" name="Group">
            <a:extLst>
              <a:ext uri="{FF2B5EF4-FFF2-40B4-BE49-F238E27FC236}">
                <a16:creationId xmlns:a16="http://schemas.microsoft.com/office/drawing/2014/main" id="{AA8BED37-968C-487B-8F9E-B3652A9AC78C}"/>
              </a:ext>
            </a:extLst>
          </p:cNvPr>
          <p:cNvGrpSpPr/>
          <p:nvPr/>
        </p:nvGrpSpPr>
        <p:grpSpPr>
          <a:xfrm>
            <a:off x="6356978" y="2940847"/>
            <a:ext cx="4632554" cy="1032549"/>
            <a:chOff x="0" y="0"/>
            <a:chExt cx="4632553" cy="1032547"/>
          </a:xfrm>
        </p:grpSpPr>
        <p:sp>
          <p:nvSpPr>
            <p:cNvPr id="26" name="Title 1">
              <a:extLst>
                <a:ext uri="{FF2B5EF4-FFF2-40B4-BE49-F238E27FC236}">
                  <a16:creationId xmlns:a16="http://schemas.microsoft.com/office/drawing/2014/main" id="{2C983910-4775-42D1-A8CF-131F5C0F4084}"/>
                </a:ext>
              </a:extLst>
            </p:cNvPr>
            <p:cNvSpPr txBox="1"/>
            <p:nvPr/>
          </p:nvSpPr>
          <p:spPr>
            <a:xfrm>
              <a:off x="2281034" y="0"/>
              <a:ext cx="2351519" cy="836860"/>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Decisions</a:t>
              </a:r>
              <a:r>
                <a:rPr lang="en-GB">
                  <a:solidFill>
                    <a:srgbClr val="FFFF00"/>
                  </a:solidFill>
                  <a:latin typeface="Calibri" panose="020F0502020204030204" pitchFamily="34" charset="0"/>
                  <a:cs typeface="Calibri" panose="020F0502020204030204" pitchFamily="34" charset="0"/>
                </a:rPr>
                <a:t> &amp; Predictions</a:t>
              </a:r>
              <a:endParaRPr>
                <a:solidFill>
                  <a:srgbClr val="FFFF00"/>
                </a:solidFill>
                <a:latin typeface="Calibri" panose="020F0502020204030204" pitchFamily="34" charset="0"/>
                <a:cs typeface="Calibri" panose="020F0502020204030204" pitchFamily="34" charset="0"/>
              </a:endParaRPr>
            </a:p>
          </p:txBody>
        </p:sp>
        <p:sp>
          <p:nvSpPr>
            <p:cNvPr id="27" name="Connection Line">
              <a:extLst>
                <a:ext uri="{FF2B5EF4-FFF2-40B4-BE49-F238E27FC236}">
                  <a16:creationId xmlns:a16="http://schemas.microsoft.com/office/drawing/2014/main" id="{26E5A92B-1436-4783-A739-837F67FD448B}"/>
                </a:ext>
              </a:extLst>
            </p:cNvPr>
            <p:cNvSpPr/>
            <p:nvPr/>
          </p:nvSpPr>
          <p:spPr>
            <a:xfrm>
              <a:off x="0" y="152003"/>
              <a:ext cx="2281009" cy="880544"/>
            </a:xfrm>
            <a:custGeom>
              <a:avLst/>
              <a:gdLst/>
              <a:ahLst/>
              <a:cxnLst>
                <a:cxn ang="0">
                  <a:pos x="wd2" y="hd2"/>
                </a:cxn>
                <a:cxn ang="5400000">
                  <a:pos x="wd2" y="hd2"/>
                </a:cxn>
                <a:cxn ang="10800000">
                  <a:pos x="wd2" y="hd2"/>
                </a:cxn>
                <a:cxn ang="16200000">
                  <a:pos x="wd2" y="hd2"/>
                </a:cxn>
              </a:cxnLst>
              <a:rect l="0" t="0" r="r" b="b"/>
              <a:pathLst>
                <a:path w="21600" h="19699" extrusionOk="0">
                  <a:moveTo>
                    <a:pt x="0" y="19699"/>
                  </a:moveTo>
                  <a:cubicBezTo>
                    <a:pt x="6477" y="4503"/>
                    <a:pt x="13677" y="-1901"/>
                    <a:pt x="21600" y="486"/>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sp>
        <p:nvSpPr>
          <p:cNvPr id="28" name="Title 1">
            <a:extLst>
              <a:ext uri="{FF2B5EF4-FFF2-40B4-BE49-F238E27FC236}">
                <a16:creationId xmlns:a16="http://schemas.microsoft.com/office/drawing/2014/main" id="{56A93AA6-555F-410C-8D6A-2FBBE1C27E9C}"/>
              </a:ext>
            </a:extLst>
          </p:cNvPr>
          <p:cNvSpPr txBox="1"/>
          <p:nvPr/>
        </p:nvSpPr>
        <p:spPr>
          <a:xfrm>
            <a:off x="822667" y="1662583"/>
            <a:ext cx="7815320"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600" indent="-228600">
              <a:buSzPct val="100000"/>
              <a:buChar cha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Machine Learning is concerned with making optimal decisions </a:t>
            </a:r>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primarily </a:t>
            </a:r>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using the tools of statistics.</a:t>
            </a:r>
          </a:p>
        </p:txBody>
      </p:sp>
      <p:sp>
        <p:nvSpPr>
          <p:cNvPr id="2" name="TextBox 1">
            <a:extLst>
              <a:ext uri="{FF2B5EF4-FFF2-40B4-BE49-F238E27FC236}">
                <a16:creationId xmlns:a16="http://schemas.microsoft.com/office/drawing/2014/main" id="{FA2F568A-E185-C34E-B260-DAA499A53349}"/>
              </a:ext>
            </a:extLst>
          </p:cNvPr>
          <p:cNvSpPr txBox="1"/>
          <p:nvPr/>
        </p:nvSpPr>
        <p:spPr>
          <a:xfrm>
            <a:off x="1768810" y="2884372"/>
            <a:ext cx="2042482" cy="400110"/>
          </a:xfrm>
          <a:prstGeom prst="rect">
            <a:avLst/>
          </a:prstGeom>
          <a:noFill/>
        </p:spPr>
        <p:txBody>
          <a:bodyPr wrap="none" rtlCol="0">
            <a:spAutoFit/>
          </a:bodyPr>
          <a:lstStyle/>
          <a:p>
            <a:r>
              <a:rPr lang="en-US" sz="2000" b="1" dirty="0">
                <a:solidFill>
                  <a:schemeClr val="bg1"/>
                </a:solidFill>
                <a:latin typeface="Calibri" panose="020F0502020204030204" pitchFamily="34" charset="0"/>
                <a:cs typeface="Calibri" panose="020F0502020204030204" pitchFamily="34" charset="0"/>
              </a:rPr>
              <a:t>Biased input data</a:t>
            </a:r>
          </a:p>
        </p:txBody>
      </p:sp>
      <p:sp>
        <p:nvSpPr>
          <p:cNvPr id="29" name="TextBox 28">
            <a:extLst>
              <a:ext uri="{FF2B5EF4-FFF2-40B4-BE49-F238E27FC236}">
                <a16:creationId xmlns:a16="http://schemas.microsoft.com/office/drawing/2014/main" id="{A98E252A-B4D0-E748-9E13-95100F1BF3F9}"/>
              </a:ext>
            </a:extLst>
          </p:cNvPr>
          <p:cNvSpPr txBox="1"/>
          <p:nvPr/>
        </p:nvSpPr>
        <p:spPr>
          <a:xfrm>
            <a:off x="7046662" y="2360846"/>
            <a:ext cx="2776337" cy="400110"/>
          </a:xfrm>
          <a:prstGeom prst="rect">
            <a:avLst/>
          </a:prstGeom>
          <a:noFill/>
        </p:spPr>
        <p:txBody>
          <a:bodyPr wrap="none" rtlCol="0">
            <a:spAutoFit/>
          </a:bodyPr>
          <a:lstStyle/>
          <a:p>
            <a:r>
              <a:rPr lang="en-US" sz="2000" b="1" dirty="0">
                <a:solidFill>
                  <a:schemeClr val="bg1"/>
                </a:solidFill>
                <a:latin typeface="Calibri" panose="020F0502020204030204" pitchFamily="34" charset="0"/>
                <a:cs typeface="Calibri" panose="020F0502020204030204" pitchFamily="34" charset="0"/>
              </a:rPr>
              <a:t>Biased cognitive process</a:t>
            </a:r>
          </a:p>
        </p:txBody>
      </p:sp>
      <p:sp>
        <p:nvSpPr>
          <p:cNvPr id="30" name="Connection Line">
            <a:extLst>
              <a:ext uri="{FF2B5EF4-FFF2-40B4-BE49-F238E27FC236}">
                <a16:creationId xmlns:a16="http://schemas.microsoft.com/office/drawing/2014/main" id="{4114EF82-AFF2-0446-BF8F-9F1595F465AE}"/>
              </a:ext>
            </a:extLst>
          </p:cNvPr>
          <p:cNvSpPr/>
          <p:nvPr/>
        </p:nvSpPr>
        <p:spPr>
          <a:xfrm rot="5400000" flipV="1">
            <a:off x="6104941" y="2607948"/>
            <a:ext cx="1010334" cy="880546"/>
          </a:xfrm>
          <a:custGeom>
            <a:avLst/>
            <a:gdLst/>
            <a:ahLst/>
            <a:cxnLst>
              <a:cxn ang="0">
                <a:pos x="wd2" y="hd2"/>
              </a:cxn>
              <a:cxn ang="5400000">
                <a:pos x="wd2" y="hd2"/>
              </a:cxn>
              <a:cxn ang="10800000">
                <a:pos x="wd2" y="hd2"/>
              </a:cxn>
              <a:cxn ang="16200000">
                <a:pos x="wd2" y="hd2"/>
              </a:cxn>
            </a:cxnLst>
            <a:rect l="0" t="0" r="r" b="b"/>
            <a:pathLst>
              <a:path w="21600" h="19699" extrusionOk="0">
                <a:moveTo>
                  <a:pt x="0" y="19699"/>
                </a:moveTo>
                <a:cubicBezTo>
                  <a:pt x="6477" y="4503"/>
                  <a:pt x="13677" y="-1901"/>
                  <a:pt x="21600" y="486"/>
                </a:cubicBezTo>
              </a:path>
            </a:pathLst>
          </a:custGeom>
          <a:noFill/>
          <a:ln w="38100" cap="flat">
            <a:solidFill>
              <a:schemeClr val="bg1"/>
            </a:solidFill>
            <a:prstDash val="solid"/>
            <a:round/>
            <a:tailEnd type="stealth" w="med" len="med"/>
          </a:ln>
          <a:effectLst>
            <a:outerShdw blurRad="50800" dist="38100" dir="2700000" algn="tl" rotWithShape="0">
              <a:prstClr val="black">
                <a:alpha val="40000"/>
              </a:prstClr>
            </a:outerShdw>
          </a:effectLst>
        </p:spPr>
        <p:txBody>
          <a:bodyPr/>
          <a:lstStyle/>
          <a:p>
            <a:endParaRPr/>
          </a:p>
        </p:txBody>
      </p:sp>
      <p:pic>
        <p:nvPicPr>
          <p:cNvPr id="32" name="Picture 31">
            <a:extLst>
              <a:ext uri="{FF2B5EF4-FFF2-40B4-BE49-F238E27FC236}">
                <a16:creationId xmlns:a16="http://schemas.microsoft.com/office/drawing/2014/main" id="{CDA21944-B1EE-4641-A61A-EE76AADA76B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7691917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P spid="28" grpId="0" animBg="1"/>
      <p:bldP spid="2" grpId="0"/>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AD452B-15C5-419E-BBBB-9E956504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Types of Classifier</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07890368-39E5-4441-84DD-F581B1954672}"/>
              </a:ext>
            </a:extLst>
          </p:cNvPr>
          <p:cNvSpPr txBox="1"/>
          <p:nvPr/>
        </p:nvSpPr>
        <p:spPr>
          <a:xfrm>
            <a:off x="7563571" y="1427727"/>
            <a:ext cx="2473977"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3200" b="1">
                <a:solidFill>
                  <a:srgbClr val="FFFFFF"/>
                </a:solidFill>
                <a:latin typeface="Arial"/>
                <a:ea typeface="Arial"/>
                <a:cs typeface="Arial"/>
                <a:sym typeface="Arial"/>
              </a:defRPr>
            </a:lvl1pPr>
          </a:lstStyle>
          <a:p>
            <a:pPr algn="ctr"/>
            <a:r>
              <a:rPr>
                <a:solidFill>
                  <a:srgbClr val="FFFF00"/>
                </a:solidFill>
                <a:latin typeface="Calibri" panose="020F0502020204030204" pitchFamily="34" charset="0"/>
                <a:cs typeface="Calibri" panose="020F0502020204030204" pitchFamily="34" charset="0"/>
              </a:rPr>
              <a:t>Generative</a:t>
            </a:r>
          </a:p>
        </p:txBody>
      </p:sp>
      <p:sp>
        <p:nvSpPr>
          <p:cNvPr id="15" name="Title 1">
            <a:extLst>
              <a:ext uri="{FF2B5EF4-FFF2-40B4-BE49-F238E27FC236}">
                <a16:creationId xmlns:a16="http://schemas.microsoft.com/office/drawing/2014/main" id="{C42BF5DB-AEF2-4C0B-943F-E9902F2951F2}"/>
              </a:ext>
            </a:extLst>
          </p:cNvPr>
          <p:cNvSpPr txBox="1"/>
          <p:nvPr/>
        </p:nvSpPr>
        <p:spPr>
          <a:xfrm>
            <a:off x="1617431" y="1537699"/>
            <a:ext cx="3478219"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3200" b="1">
                <a:solidFill>
                  <a:srgbClr val="FFFFFF"/>
                </a:solidFill>
                <a:latin typeface="Arial"/>
                <a:ea typeface="Arial"/>
                <a:cs typeface="Arial"/>
                <a:sym typeface="Arial"/>
              </a:defRPr>
            </a:lvl1pPr>
          </a:lstStyle>
          <a:p>
            <a:pPr algn="ctr"/>
            <a:r>
              <a:rPr>
                <a:solidFill>
                  <a:srgbClr val="FFFF00"/>
                </a:solidFill>
                <a:latin typeface="Calibri" panose="020F0502020204030204" pitchFamily="34" charset="0"/>
                <a:cs typeface="Calibri" panose="020F0502020204030204" pitchFamily="34" charset="0"/>
              </a:rPr>
              <a:t>Discriminative</a:t>
            </a:r>
          </a:p>
        </p:txBody>
      </p:sp>
      <p:sp>
        <p:nvSpPr>
          <p:cNvPr id="28" name="Title 1">
            <a:extLst>
              <a:ext uri="{FF2B5EF4-FFF2-40B4-BE49-F238E27FC236}">
                <a16:creationId xmlns:a16="http://schemas.microsoft.com/office/drawing/2014/main" id="{ADDCD1F7-3124-7D42-BCDC-50932F33134A}"/>
              </a:ext>
            </a:extLst>
          </p:cNvPr>
          <p:cNvSpPr txBox="1"/>
          <p:nvPr/>
        </p:nvSpPr>
        <p:spPr>
          <a:xfrm>
            <a:off x="1569240" y="2572567"/>
            <a:ext cx="3478219" cy="274773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a:defRPr sz="3200" b="1">
                <a:solidFill>
                  <a:srgbClr val="FFFFFF"/>
                </a:solidFill>
                <a:latin typeface="Arial"/>
                <a:ea typeface="Arial"/>
                <a:cs typeface="Arial"/>
                <a:sym typeface="Arial"/>
              </a:defRPr>
            </a:lvl1pPr>
          </a:lstStyle>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Learns the differences between the examples in a training set.</a:t>
            </a:r>
          </a:p>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Use those differences to classify and make predictions.</a:t>
            </a:r>
          </a:p>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We often think similarly, like in the Fossa example.</a:t>
            </a:r>
            <a:endParaRPr sz="2000" dirty="0">
              <a:solidFill>
                <a:srgbClr val="FFFF00"/>
              </a:solidFill>
              <a:latin typeface="Calibri" panose="020F0502020204030204" pitchFamily="34" charset="0"/>
              <a:cs typeface="Calibri" panose="020F0502020204030204" pitchFamily="34" charset="0"/>
            </a:endParaRPr>
          </a:p>
        </p:txBody>
      </p:sp>
      <p:sp>
        <p:nvSpPr>
          <p:cNvPr id="29" name="Title 1">
            <a:extLst>
              <a:ext uri="{FF2B5EF4-FFF2-40B4-BE49-F238E27FC236}">
                <a16:creationId xmlns:a16="http://schemas.microsoft.com/office/drawing/2014/main" id="{884B1C11-4A15-7047-A38B-4D59B0EDD325}"/>
              </a:ext>
            </a:extLst>
          </p:cNvPr>
          <p:cNvSpPr txBox="1"/>
          <p:nvPr/>
        </p:nvSpPr>
        <p:spPr>
          <a:xfrm>
            <a:off x="6965021" y="2680700"/>
            <a:ext cx="3478219" cy="248565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a:defRPr sz="3200" b="1">
                <a:solidFill>
                  <a:srgbClr val="FFFFFF"/>
                </a:solidFill>
                <a:latin typeface="Arial"/>
                <a:ea typeface="Arial"/>
                <a:cs typeface="Arial"/>
                <a:sym typeface="Arial"/>
              </a:defRPr>
            </a:lvl1pPr>
          </a:lstStyle>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Learns a “model” of the classes in the training set.</a:t>
            </a:r>
          </a:p>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This model can be then compared against.</a:t>
            </a:r>
          </a:p>
          <a:p>
            <a:pPr marL="457200" indent="-457200">
              <a:buFont typeface="Arial" panose="020B0604020202020204" pitchFamily="34" charset="0"/>
              <a:buChar char="•"/>
            </a:pPr>
            <a:r>
              <a:rPr lang="en-GB" sz="2000" dirty="0">
                <a:solidFill>
                  <a:srgbClr val="FFFF00"/>
                </a:solidFill>
                <a:latin typeface="Calibri" panose="020F0502020204030204" pitchFamily="34" charset="0"/>
                <a:cs typeface="Calibri" panose="020F0502020204030204" pitchFamily="34" charset="0"/>
              </a:rPr>
              <a:t>We don’t usually think this way, e.g. given all the cats we’ve seen, what is the probability that this animal is a cat?</a:t>
            </a:r>
            <a:endParaRPr sz="2000" dirty="0">
              <a:solidFill>
                <a:srgbClr val="FFFF00"/>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F22B00F-5435-49D9-8E84-DEAA8250015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67310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940AF62-F21A-40C3-9C66-6233792C0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420471" y="182880"/>
            <a:ext cx="668767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Generative Decision Making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FAA32D5-BC6B-4C56-9AF0-4BE7592087C0}"/>
                  </a:ext>
                </a:extLst>
              </p:cNvPr>
              <p:cNvSpPr txBox="1"/>
              <p:nvPr/>
            </p:nvSpPr>
            <p:spPr>
              <a:xfrm>
                <a:off x="1717090" y="2299825"/>
                <a:ext cx="1991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𝑑𝑖𝑠𝑒𝑎𝑠𝑒</m:t>
                          </m:r>
                        </m:e>
                      </m:d>
                      <m:r>
                        <a:rPr lang="en-GB" sz="2000" b="0" i="1" smtClean="0">
                          <a:solidFill>
                            <a:schemeClr val="bg1"/>
                          </a:solidFill>
                          <a:latin typeface="Cambria Math" panose="02040503050406030204" pitchFamily="18" charset="0"/>
                        </a:rPr>
                        <m:t>=0.1</m:t>
                      </m:r>
                    </m:oMath>
                  </m:oMathPara>
                </a14:m>
                <a:endParaRPr lang="en-GB" sz="2000" dirty="0">
                  <a:solidFill>
                    <a:schemeClr val="bg1"/>
                  </a:solidFill>
                </a:endParaRPr>
              </a:p>
            </p:txBody>
          </p:sp>
        </mc:Choice>
        <mc:Fallback xmlns="">
          <p:sp>
            <p:nvSpPr>
              <p:cNvPr id="2" name="TextBox 1">
                <a:extLst>
                  <a:ext uri="{FF2B5EF4-FFF2-40B4-BE49-F238E27FC236}">
                    <a16:creationId xmlns:a16="http://schemas.microsoft.com/office/drawing/2014/main" id="{BFAA32D5-BC6B-4C56-9AF0-4BE7592087C0}"/>
                  </a:ext>
                </a:extLst>
              </p:cNvPr>
              <p:cNvSpPr txBox="1">
                <a:spLocks noRot="1" noChangeAspect="1" noMove="1" noResize="1" noEditPoints="1" noAdjustHandles="1" noChangeArrowheads="1" noChangeShapeType="1" noTextEdit="1"/>
              </p:cNvSpPr>
              <p:nvPr/>
            </p:nvSpPr>
            <p:spPr>
              <a:xfrm>
                <a:off x="1717090" y="2299825"/>
                <a:ext cx="1991123" cy="307777"/>
              </a:xfrm>
              <a:prstGeom prst="rect">
                <a:avLst/>
              </a:prstGeom>
              <a:blipFill>
                <a:blip r:embed="rId5"/>
                <a:stretch>
                  <a:fillRect l="-2454" r="-2454"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658DDF-C5F6-4296-8331-7028B13B5B6C}"/>
                  </a:ext>
                </a:extLst>
              </p:cNvPr>
              <p:cNvSpPr txBox="1"/>
              <p:nvPr/>
            </p:nvSpPr>
            <p:spPr>
              <a:xfrm>
                <a:off x="4269813" y="2299825"/>
                <a:ext cx="21969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𝑠𝑦𝑚𝑝𝑡𝑜𝑚</m:t>
                      </m:r>
                      <m:r>
                        <a:rPr lang="en-GB" sz="2000" b="0" i="1" smtClean="0">
                          <a:solidFill>
                            <a:schemeClr val="bg1"/>
                          </a:solidFill>
                          <a:latin typeface="Cambria Math" panose="02040503050406030204" pitchFamily="18" charset="0"/>
                        </a:rPr>
                        <m:t>)=0.1</m:t>
                      </m:r>
                    </m:oMath>
                  </m:oMathPara>
                </a14:m>
                <a:endParaRPr lang="en-GB" sz="2000" dirty="0">
                  <a:solidFill>
                    <a:schemeClr val="bg1"/>
                  </a:solidFill>
                </a:endParaRPr>
              </a:p>
            </p:txBody>
          </p:sp>
        </mc:Choice>
        <mc:Fallback xmlns="">
          <p:sp>
            <p:nvSpPr>
              <p:cNvPr id="15" name="TextBox 14">
                <a:extLst>
                  <a:ext uri="{FF2B5EF4-FFF2-40B4-BE49-F238E27FC236}">
                    <a16:creationId xmlns:a16="http://schemas.microsoft.com/office/drawing/2014/main" id="{CF658DDF-C5F6-4296-8331-7028B13B5B6C}"/>
                  </a:ext>
                </a:extLst>
              </p:cNvPr>
              <p:cNvSpPr txBox="1">
                <a:spLocks noRot="1" noChangeAspect="1" noMove="1" noResize="1" noEditPoints="1" noAdjustHandles="1" noChangeArrowheads="1" noChangeShapeType="1" noTextEdit="1"/>
              </p:cNvSpPr>
              <p:nvPr/>
            </p:nvSpPr>
            <p:spPr>
              <a:xfrm>
                <a:off x="4269813" y="2299825"/>
                <a:ext cx="2196948" cy="307777"/>
              </a:xfrm>
              <a:prstGeom prst="rect">
                <a:avLst/>
              </a:prstGeom>
              <a:blipFill>
                <a:blip r:embed="rId6"/>
                <a:stretch>
                  <a:fillRect l="-1939" t="-1961" r="-1939"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8D86EC-A4E3-4376-B86D-F69414BF1B97}"/>
                  </a:ext>
                </a:extLst>
              </p:cNvPr>
              <p:cNvSpPr txBox="1"/>
              <p:nvPr/>
            </p:nvSpPr>
            <p:spPr>
              <a:xfrm>
                <a:off x="7346711" y="2322472"/>
                <a:ext cx="31496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𝑠𝑦𝑚𝑝𝑡𝑜𝑚</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𝑑𝑖𝑠𝑒𝑎𝑠𝑒</m:t>
                          </m:r>
                        </m:e>
                      </m:d>
                      <m:r>
                        <a:rPr lang="en-GB" sz="2000" b="0" i="1" smtClean="0">
                          <a:solidFill>
                            <a:schemeClr val="bg1"/>
                          </a:solidFill>
                          <a:latin typeface="Cambria Math" panose="02040503050406030204" pitchFamily="18" charset="0"/>
                        </a:rPr>
                        <m:t>=0.8</m:t>
                      </m:r>
                    </m:oMath>
                  </m:oMathPara>
                </a14:m>
                <a:endParaRPr lang="en-GB" sz="2000" dirty="0">
                  <a:solidFill>
                    <a:schemeClr val="bg1"/>
                  </a:solidFill>
                </a:endParaRPr>
              </a:p>
            </p:txBody>
          </p:sp>
        </mc:Choice>
        <mc:Fallback xmlns="">
          <p:sp>
            <p:nvSpPr>
              <p:cNvPr id="16" name="TextBox 15">
                <a:extLst>
                  <a:ext uri="{FF2B5EF4-FFF2-40B4-BE49-F238E27FC236}">
                    <a16:creationId xmlns:a16="http://schemas.microsoft.com/office/drawing/2014/main" id="{128D86EC-A4E3-4376-B86D-F69414BF1B97}"/>
                  </a:ext>
                </a:extLst>
              </p:cNvPr>
              <p:cNvSpPr txBox="1">
                <a:spLocks noRot="1" noChangeAspect="1" noMove="1" noResize="1" noEditPoints="1" noAdjustHandles="1" noChangeArrowheads="1" noChangeShapeType="1" noTextEdit="1"/>
              </p:cNvSpPr>
              <p:nvPr/>
            </p:nvSpPr>
            <p:spPr>
              <a:xfrm>
                <a:off x="7346711" y="2322472"/>
                <a:ext cx="3149645" cy="307777"/>
              </a:xfrm>
              <a:prstGeom prst="rect">
                <a:avLst/>
              </a:prstGeom>
              <a:blipFill>
                <a:blip r:embed="rId7"/>
                <a:stretch>
                  <a:fillRect l="-1161" r="-1354" b="-3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E9BEBF-F94C-4421-8703-1CD7ECB2A0B5}"/>
                  </a:ext>
                </a:extLst>
              </p:cNvPr>
              <p:cNvSpPr txBox="1"/>
              <p:nvPr/>
            </p:nvSpPr>
            <p:spPr>
              <a:xfrm>
                <a:off x="1391973" y="3650737"/>
                <a:ext cx="6861943" cy="651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h𝑦𝑝𝑜𝑡h𝑒𝑠𝑖𝑠</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𝑑𝑎𝑡𝑎</m:t>
                          </m:r>
                        </m:e>
                      </m:d>
                      <m:r>
                        <a:rPr lang="en-GB" sz="2000" b="0" i="1" smtClean="0">
                          <a:solidFill>
                            <a:schemeClr val="bg1"/>
                          </a:solidFill>
                          <a:latin typeface="Cambria Math" panose="02040503050406030204" pitchFamily="18" charset="0"/>
                        </a:rPr>
                        <m:t>=</m:t>
                      </m:r>
                      <m:f>
                        <m:fPr>
                          <m:ctrlPr>
                            <a:rPr lang="en-GB" sz="2000" b="0" i="1" smtClean="0">
                              <a:solidFill>
                                <a:schemeClr val="bg1"/>
                              </a:solidFill>
                              <a:latin typeface="Cambria Math" panose="02040503050406030204" pitchFamily="18" charset="0"/>
                            </a:rPr>
                          </m:ctrlPr>
                        </m:fPr>
                        <m:num>
                          <m:r>
                            <a:rPr lang="en-GB" sz="2000" i="1">
                              <a:solidFill>
                                <a:schemeClr val="bg1"/>
                              </a:solidFill>
                              <a:latin typeface="Cambria Math" panose="02040503050406030204" pitchFamily="18" charset="0"/>
                            </a:rPr>
                            <m:t>𝑃</m:t>
                          </m:r>
                          <m:d>
                            <m:dPr>
                              <m:ctrlPr>
                                <a:rPr lang="en-GB" sz="2000" i="1">
                                  <a:solidFill>
                                    <a:schemeClr val="bg1"/>
                                  </a:solidFill>
                                  <a:latin typeface="Cambria Math" panose="02040503050406030204" pitchFamily="18" charset="0"/>
                                </a:rPr>
                              </m:ctrlPr>
                            </m:dPr>
                            <m:e>
                              <m:r>
                                <a:rPr lang="en-GB" sz="2000" i="1">
                                  <a:solidFill>
                                    <a:schemeClr val="bg1"/>
                                  </a:solidFill>
                                  <a:latin typeface="Cambria Math" panose="02040503050406030204" pitchFamily="18" charset="0"/>
                                </a:rPr>
                                <m:t>𝑑𝑎𝑡𝑎</m:t>
                              </m:r>
                            </m:e>
                            <m:e>
                              <m:r>
                                <a:rPr lang="en-GB" sz="2000" i="1">
                                  <a:solidFill>
                                    <a:schemeClr val="bg1"/>
                                  </a:solidFill>
                                  <a:latin typeface="Cambria Math" panose="02040503050406030204" pitchFamily="18" charset="0"/>
                                </a:rPr>
                                <m:t>h𝑦𝑝𝑜𝑡h𝑒𝑠𝑖𝑠</m:t>
                              </m:r>
                            </m:e>
                          </m:d>
                          <m:r>
                            <a:rPr lang="en-GB" sz="2000" i="1">
                              <a:solidFill>
                                <a:schemeClr val="bg1"/>
                              </a:solidFill>
                              <a:latin typeface="Cambria Math" panose="02040503050406030204" pitchFamily="18" charset="0"/>
                              <a:ea typeface="Cambria Math" panose="02040503050406030204" pitchFamily="18" charset="0"/>
                            </a:rPr>
                            <m:t>×</m:t>
                          </m:r>
                          <m:r>
                            <a:rPr lang="en-GB" sz="2000" i="1">
                              <a:solidFill>
                                <a:schemeClr val="bg1"/>
                              </a:solidFill>
                              <a:latin typeface="Cambria Math" panose="02040503050406030204" pitchFamily="18" charset="0"/>
                              <a:ea typeface="Cambria Math" panose="02040503050406030204" pitchFamily="18" charset="0"/>
                            </a:rPr>
                            <m:t>𝑃</m:t>
                          </m:r>
                          <m:r>
                            <a:rPr lang="en-GB" sz="2000" i="1">
                              <a:solidFill>
                                <a:schemeClr val="bg1"/>
                              </a:solidFill>
                              <a:latin typeface="Cambria Math" panose="02040503050406030204" pitchFamily="18" charset="0"/>
                              <a:ea typeface="Cambria Math" panose="02040503050406030204" pitchFamily="18" charset="0"/>
                            </a:rPr>
                            <m:t>(</m:t>
                          </m:r>
                          <m:r>
                            <a:rPr lang="en-GB" sz="2000" i="1">
                              <a:solidFill>
                                <a:schemeClr val="bg1"/>
                              </a:solidFill>
                              <a:latin typeface="Cambria Math" panose="02040503050406030204" pitchFamily="18" charset="0"/>
                              <a:ea typeface="Cambria Math" panose="02040503050406030204" pitchFamily="18" charset="0"/>
                            </a:rPr>
                            <m:t>h𝑦𝑝𝑜𝑡h𝑒𝑠𝑖𝑠</m:t>
                          </m:r>
                          <m:r>
                            <a:rPr lang="en-GB" sz="2000" i="1">
                              <a:solidFill>
                                <a:schemeClr val="bg1"/>
                              </a:solidFill>
                              <a:latin typeface="Cambria Math" panose="02040503050406030204" pitchFamily="18" charset="0"/>
                              <a:ea typeface="Cambria Math" panose="02040503050406030204" pitchFamily="18" charset="0"/>
                            </a:rPr>
                            <m:t>)</m:t>
                          </m:r>
                        </m:num>
                        <m:den>
                          <m:r>
                            <a:rPr lang="en-GB" sz="2000" i="1">
                              <a:solidFill>
                                <a:schemeClr val="bg1"/>
                              </a:solidFill>
                              <a:latin typeface="Cambria Math" panose="02040503050406030204" pitchFamily="18" charset="0"/>
                            </a:rPr>
                            <m:t>𝑃</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𝑑𝑎𝑡𝑎</m:t>
                          </m:r>
                          <m:r>
                            <a:rPr lang="en-GB" sz="2000" b="0" i="1" smtClean="0">
                              <a:solidFill>
                                <a:schemeClr val="bg1"/>
                              </a:solidFill>
                              <a:latin typeface="Cambria Math" panose="02040503050406030204" pitchFamily="18" charset="0"/>
                            </a:rPr>
                            <m:t>)</m:t>
                          </m:r>
                        </m:den>
                      </m:f>
                    </m:oMath>
                  </m:oMathPara>
                </a14:m>
                <a:endParaRPr lang="en-GB" sz="2000" dirty="0">
                  <a:solidFill>
                    <a:schemeClr val="bg1"/>
                  </a:solidFill>
                </a:endParaRPr>
              </a:p>
            </p:txBody>
          </p:sp>
        </mc:Choice>
        <mc:Fallback xmlns="">
          <p:sp>
            <p:nvSpPr>
              <p:cNvPr id="17" name="TextBox 16">
                <a:extLst>
                  <a:ext uri="{FF2B5EF4-FFF2-40B4-BE49-F238E27FC236}">
                    <a16:creationId xmlns:a16="http://schemas.microsoft.com/office/drawing/2014/main" id="{29E9BEBF-F94C-4421-8703-1CD7ECB2A0B5}"/>
                  </a:ext>
                </a:extLst>
              </p:cNvPr>
              <p:cNvSpPr txBox="1">
                <a:spLocks noRot="1" noChangeAspect="1" noMove="1" noResize="1" noEditPoints="1" noAdjustHandles="1" noChangeArrowheads="1" noChangeShapeType="1" noTextEdit="1"/>
              </p:cNvSpPr>
              <p:nvPr/>
            </p:nvSpPr>
            <p:spPr>
              <a:xfrm>
                <a:off x="1391973" y="3650737"/>
                <a:ext cx="6861943" cy="65191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CD0D3A-EA26-408D-9244-FC11FE3FDAE7}"/>
                  </a:ext>
                </a:extLst>
              </p:cNvPr>
              <p:cNvSpPr txBox="1"/>
              <p:nvPr/>
            </p:nvSpPr>
            <p:spPr>
              <a:xfrm>
                <a:off x="2512777" y="4924587"/>
                <a:ext cx="3904146"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𝑑𝑖𝑠𝑒𝑎𝑠𝑒</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𝑠𝑦𝑚𝑝𝑡𝑜𝑚𝑠</m:t>
                          </m:r>
                        </m:e>
                      </m:d>
                      <m:r>
                        <a:rPr lang="en-GB" sz="2000" b="0" i="1" smtClean="0">
                          <a:solidFill>
                            <a:schemeClr val="bg1"/>
                          </a:solidFill>
                          <a:latin typeface="Cambria Math" panose="02040503050406030204" pitchFamily="18" charset="0"/>
                        </a:rPr>
                        <m:t>=</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0.8</m:t>
                          </m:r>
                          <m:r>
                            <a:rPr lang="en-GB" sz="2000" i="1">
                              <a:solidFill>
                                <a:schemeClr val="bg1"/>
                              </a:solidFill>
                              <a:latin typeface="Cambria Math" panose="02040503050406030204" pitchFamily="18" charset="0"/>
                              <a:ea typeface="Cambria Math" panose="02040503050406030204" pitchFamily="18" charset="0"/>
                            </a:rPr>
                            <m:t>×</m:t>
                          </m:r>
                          <m:r>
                            <a:rPr lang="en-GB" sz="2000" b="0" i="1" smtClean="0">
                              <a:solidFill>
                                <a:schemeClr val="bg1"/>
                              </a:solidFill>
                              <a:latin typeface="Cambria Math" panose="02040503050406030204" pitchFamily="18" charset="0"/>
                              <a:ea typeface="Cambria Math" panose="02040503050406030204" pitchFamily="18" charset="0"/>
                            </a:rPr>
                            <m:t>0.1</m:t>
                          </m:r>
                        </m:num>
                        <m:den>
                          <m:r>
                            <a:rPr lang="en-GB" sz="2000" b="0" i="1" smtClean="0">
                              <a:solidFill>
                                <a:schemeClr val="bg1"/>
                              </a:solidFill>
                              <a:latin typeface="Cambria Math" panose="02040503050406030204" pitchFamily="18" charset="0"/>
                            </a:rPr>
                            <m:t>0.1</m:t>
                          </m:r>
                        </m:den>
                      </m:f>
                    </m:oMath>
                  </m:oMathPara>
                </a14:m>
                <a:endParaRPr lang="en-GB" sz="2000" dirty="0">
                  <a:solidFill>
                    <a:schemeClr val="bg1"/>
                  </a:solidFill>
                </a:endParaRPr>
              </a:p>
            </p:txBody>
          </p:sp>
        </mc:Choice>
        <mc:Fallback xmlns="">
          <p:sp>
            <p:nvSpPr>
              <p:cNvPr id="18" name="TextBox 17">
                <a:extLst>
                  <a:ext uri="{FF2B5EF4-FFF2-40B4-BE49-F238E27FC236}">
                    <a16:creationId xmlns:a16="http://schemas.microsoft.com/office/drawing/2014/main" id="{12CD0D3A-EA26-408D-9244-FC11FE3FDAE7}"/>
                  </a:ext>
                </a:extLst>
              </p:cNvPr>
              <p:cNvSpPr txBox="1">
                <a:spLocks noRot="1" noChangeAspect="1" noMove="1" noResize="1" noEditPoints="1" noAdjustHandles="1" noChangeArrowheads="1" noChangeShapeType="1" noTextEdit="1"/>
              </p:cNvSpPr>
              <p:nvPr/>
            </p:nvSpPr>
            <p:spPr>
              <a:xfrm>
                <a:off x="2512777" y="4924587"/>
                <a:ext cx="3904146" cy="57823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4D0AB16-C916-4DB6-BFAC-5661898D341D}"/>
                  </a:ext>
                </a:extLst>
              </p:cNvPr>
              <p:cNvSpPr txBox="1"/>
              <p:nvPr/>
            </p:nvSpPr>
            <p:spPr>
              <a:xfrm>
                <a:off x="5112335" y="5753413"/>
                <a:ext cx="16628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=0.80=80%</m:t>
                      </m:r>
                    </m:oMath>
                  </m:oMathPara>
                </a14:m>
                <a:endParaRPr lang="en-GB" sz="2000" dirty="0">
                  <a:solidFill>
                    <a:schemeClr val="bg1"/>
                  </a:solidFill>
                </a:endParaRPr>
              </a:p>
            </p:txBody>
          </p:sp>
        </mc:Choice>
        <mc:Fallback xmlns="">
          <p:sp>
            <p:nvSpPr>
              <p:cNvPr id="20" name="TextBox 19">
                <a:extLst>
                  <a:ext uri="{FF2B5EF4-FFF2-40B4-BE49-F238E27FC236}">
                    <a16:creationId xmlns:a16="http://schemas.microsoft.com/office/drawing/2014/main" id="{94D0AB16-C916-4DB6-BFAC-5661898D341D}"/>
                  </a:ext>
                </a:extLst>
              </p:cNvPr>
              <p:cNvSpPr txBox="1">
                <a:spLocks noRot="1" noChangeAspect="1" noMove="1" noResize="1" noEditPoints="1" noAdjustHandles="1" noChangeArrowheads="1" noChangeShapeType="1" noTextEdit="1"/>
              </p:cNvSpPr>
              <p:nvPr/>
            </p:nvSpPr>
            <p:spPr>
              <a:xfrm>
                <a:off x="5112335" y="5753413"/>
                <a:ext cx="1662828" cy="307777"/>
              </a:xfrm>
              <a:prstGeom prst="rect">
                <a:avLst/>
              </a:prstGeom>
              <a:blipFill>
                <a:blip r:embed="rId10"/>
                <a:stretch>
                  <a:fillRect l="-1103" r="-2941" b="-12000"/>
                </a:stretch>
              </a:blipFill>
            </p:spPr>
            <p:txBody>
              <a:bodyPr/>
              <a:lstStyle/>
              <a:p>
                <a:r>
                  <a:rPr lang="en-GB">
                    <a:noFill/>
                  </a:rPr>
                  <a:t> </a:t>
                </a:r>
              </a:p>
            </p:txBody>
          </p:sp>
        </mc:Fallback>
      </mc:AlternateContent>
      <p:sp>
        <p:nvSpPr>
          <p:cNvPr id="21" name="Connection Line">
            <a:extLst>
              <a:ext uri="{FF2B5EF4-FFF2-40B4-BE49-F238E27FC236}">
                <a16:creationId xmlns:a16="http://schemas.microsoft.com/office/drawing/2014/main" id="{66E78E3B-1B3C-429A-8CCC-7A6B6B38044A}"/>
              </a:ext>
            </a:extLst>
          </p:cNvPr>
          <p:cNvSpPr/>
          <p:nvPr/>
        </p:nvSpPr>
        <p:spPr>
          <a:xfrm>
            <a:off x="8277016" y="3259672"/>
            <a:ext cx="1437568" cy="617812"/>
          </a:xfrm>
          <a:custGeom>
            <a:avLst/>
            <a:gdLst/>
            <a:ahLst/>
            <a:cxnLst>
              <a:cxn ang="0">
                <a:pos x="wd2" y="hd2"/>
              </a:cxn>
              <a:cxn ang="5400000">
                <a:pos x="wd2" y="hd2"/>
              </a:cxn>
              <a:cxn ang="10800000">
                <a:pos x="wd2" y="hd2"/>
              </a:cxn>
              <a:cxn ang="16200000">
                <a:pos x="wd2" y="hd2"/>
              </a:cxn>
            </a:cxnLst>
            <a:rect l="0" t="0" r="r" b="b"/>
            <a:pathLst>
              <a:path w="21600" h="16570" extrusionOk="0">
                <a:moveTo>
                  <a:pt x="0" y="16570"/>
                </a:moveTo>
                <a:cubicBezTo>
                  <a:pt x="6315" y="-2222"/>
                  <a:pt x="13515" y="-5030"/>
                  <a:pt x="21600" y="8145"/>
                </a:cubicBezTo>
              </a:path>
            </a:pathLst>
          </a:custGeom>
          <a:noFill/>
          <a:ln w="254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sp>
        <p:nvSpPr>
          <p:cNvPr id="22" name="Bayes’ Theorem">
            <a:extLst>
              <a:ext uri="{FF2B5EF4-FFF2-40B4-BE49-F238E27FC236}">
                <a16:creationId xmlns:a16="http://schemas.microsoft.com/office/drawing/2014/main" id="{A6D2682E-4005-4817-890B-D8240D07E0D1}"/>
              </a:ext>
            </a:extLst>
          </p:cNvPr>
          <p:cNvSpPr txBox="1"/>
          <p:nvPr/>
        </p:nvSpPr>
        <p:spPr>
          <a:xfrm>
            <a:off x="9145168" y="3563352"/>
            <a:ext cx="1449752" cy="338550"/>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ctr">
              <a:defRPr sz="16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Bayes’ Theorem</a:t>
            </a:r>
          </a:p>
        </p:txBody>
      </p:sp>
      <p:sp>
        <p:nvSpPr>
          <p:cNvPr id="23" name="TextBox 22">
            <a:extLst>
              <a:ext uri="{FF2B5EF4-FFF2-40B4-BE49-F238E27FC236}">
                <a16:creationId xmlns:a16="http://schemas.microsoft.com/office/drawing/2014/main" id="{37EF4718-5729-484C-9E86-3BBBAE9224DF}"/>
              </a:ext>
            </a:extLst>
          </p:cNvPr>
          <p:cNvSpPr txBox="1"/>
          <p:nvPr/>
        </p:nvSpPr>
        <p:spPr>
          <a:xfrm>
            <a:off x="1613633" y="1575522"/>
            <a:ext cx="2094580"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mystery disease</a:t>
            </a:r>
          </a:p>
        </p:txBody>
      </p:sp>
      <p:sp>
        <p:nvSpPr>
          <p:cNvPr id="24" name="TextBox 23">
            <a:extLst>
              <a:ext uri="{FF2B5EF4-FFF2-40B4-BE49-F238E27FC236}">
                <a16:creationId xmlns:a16="http://schemas.microsoft.com/office/drawing/2014/main" id="{8FD9B8B0-81AB-4169-A55F-35FB20B660B4}"/>
              </a:ext>
            </a:extLst>
          </p:cNvPr>
          <p:cNvSpPr txBox="1"/>
          <p:nvPr/>
        </p:nvSpPr>
        <p:spPr>
          <a:xfrm>
            <a:off x="4269813" y="1614586"/>
            <a:ext cx="2094580"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red spotty rash</a:t>
            </a:r>
          </a:p>
        </p:txBody>
      </p:sp>
      <p:sp>
        <p:nvSpPr>
          <p:cNvPr id="25" name="TextBox 24">
            <a:extLst>
              <a:ext uri="{FF2B5EF4-FFF2-40B4-BE49-F238E27FC236}">
                <a16:creationId xmlns:a16="http://schemas.microsoft.com/office/drawing/2014/main" id="{13010515-D117-4B72-8F8D-3B747628A616}"/>
              </a:ext>
            </a:extLst>
          </p:cNvPr>
          <p:cNvSpPr txBox="1"/>
          <p:nvPr/>
        </p:nvSpPr>
        <p:spPr>
          <a:xfrm>
            <a:off x="7346711" y="1651921"/>
            <a:ext cx="3149645"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red rash for those with disease</a:t>
            </a:r>
          </a:p>
        </p:txBody>
      </p:sp>
      <p:sp>
        <p:nvSpPr>
          <p:cNvPr id="26" name="TextBox 25">
            <a:extLst>
              <a:ext uri="{FF2B5EF4-FFF2-40B4-BE49-F238E27FC236}">
                <a16:creationId xmlns:a16="http://schemas.microsoft.com/office/drawing/2014/main" id="{2272F053-07CB-4F04-82B8-2DED604F55F6}"/>
              </a:ext>
            </a:extLst>
          </p:cNvPr>
          <p:cNvSpPr txBox="1"/>
          <p:nvPr/>
        </p:nvSpPr>
        <p:spPr>
          <a:xfrm>
            <a:off x="7202728" y="5085745"/>
            <a:ext cx="3149645" cy="1015663"/>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So the probability of having the mystery disease is 80%, if you have a red rash.</a:t>
            </a:r>
          </a:p>
        </p:txBody>
      </p:sp>
      <p:pic>
        <p:nvPicPr>
          <p:cNvPr id="28" name="Picture 27">
            <a:extLst>
              <a:ext uri="{FF2B5EF4-FFF2-40B4-BE49-F238E27FC236}">
                <a16:creationId xmlns:a16="http://schemas.microsoft.com/office/drawing/2014/main" id="{43FC6C75-680C-4D52-BE96-431BA42182B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65872466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20" grpId="0"/>
      <p:bldP spid="21" grpId="0" animBg="1"/>
      <p:bldP spid="22" grpId="0"/>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DC9E886-5565-49BB-895E-8C4D97E15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846717" y="182880"/>
            <a:ext cx="5953843"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Generative Decision Making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721C799-C815-4C52-B5DC-87932EF967EA}"/>
                  </a:ext>
                </a:extLst>
              </p:cNvPr>
              <p:cNvSpPr txBox="1"/>
              <p:nvPr/>
            </p:nvSpPr>
            <p:spPr>
              <a:xfrm>
                <a:off x="3285528" y="4478016"/>
                <a:ext cx="4189480"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𝑑𝑖𝑠𝑒𝑎𝑠𝑒</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𝑠𝑦𝑚𝑝𝑡𝑜𝑚𝑠</m:t>
                          </m:r>
                        </m:e>
                      </m:d>
                      <m:r>
                        <a:rPr lang="en-GB" sz="2000" b="0" i="1" smtClean="0">
                          <a:solidFill>
                            <a:schemeClr val="bg1"/>
                          </a:solidFill>
                          <a:latin typeface="Cambria Math" panose="02040503050406030204" pitchFamily="18" charset="0"/>
                        </a:rPr>
                        <m:t>=</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0.8</m:t>
                          </m:r>
                          <m:r>
                            <a:rPr lang="en-GB" sz="2000" i="1">
                              <a:solidFill>
                                <a:schemeClr val="bg1"/>
                              </a:solidFill>
                              <a:latin typeface="Cambria Math" panose="02040503050406030204" pitchFamily="18" charset="0"/>
                              <a:ea typeface="Cambria Math" panose="02040503050406030204" pitchFamily="18" charset="0"/>
                            </a:rPr>
                            <m:t>×</m:t>
                          </m:r>
                          <m:r>
                            <a:rPr lang="en-GB" sz="2000" b="0" i="1" smtClean="0">
                              <a:solidFill>
                                <a:schemeClr val="bg1"/>
                              </a:solidFill>
                              <a:latin typeface="Cambria Math" panose="02040503050406030204" pitchFamily="18" charset="0"/>
                              <a:ea typeface="Cambria Math" panose="02040503050406030204" pitchFamily="18" charset="0"/>
                            </a:rPr>
                            <m:t>0.001</m:t>
                          </m:r>
                        </m:num>
                        <m:den>
                          <m:r>
                            <a:rPr lang="en-GB" sz="2000" b="0" i="1" smtClean="0">
                              <a:solidFill>
                                <a:schemeClr val="bg1"/>
                              </a:solidFill>
                              <a:latin typeface="Cambria Math" panose="02040503050406030204" pitchFamily="18" charset="0"/>
                            </a:rPr>
                            <m:t>0.1</m:t>
                          </m:r>
                        </m:den>
                      </m:f>
                    </m:oMath>
                  </m:oMathPara>
                </a14:m>
                <a:endParaRPr lang="en-GB" sz="2000" dirty="0">
                  <a:solidFill>
                    <a:schemeClr val="bg1"/>
                  </a:solidFill>
                </a:endParaRPr>
              </a:p>
            </p:txBody>
          </p:sp>
        </mc:Choice>
        <mc:Fallback xmlns="">
          <p:sp>
            <p:nvSpPr>
              <p:cNvPr id="20" name="TextBox 19">
                <a:extLst>
                  <a:ext uri="{FF2B5EF4-FFF2-40B4-BE49-F238E27FC236}">
                    <a16:creationId xmlns:a16="http://schemas.microsoft.com/office/drawing/2014/main" id="{C721C799-C815-4C52-B5DC-87932EF967EA}"/>
                  </a:ext>
                </a:extLst>
              </p:cNvPr>
              <p:cNvSpPr txBox="1">
                <a:spLocks noRot="1" noChangeAspect="1" noMove="1" noResize="1" noEditPoints="1" noAdjustHandles="1" noChangeArrowheads="1" noChangeShapeType="1" noTextEdit="1"/>
              </p:cNvSpPr>
              <p:nvPr/>
            </p:nvSpPr>
            <p:spPr>
              <a:xfrm>
                <a:off x="3285528" y="4478016"/>
                <a:ext cx="4189480" cy="57823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13A864-9214-4646-B5DA-4FB99B28826D}"/>
                  </a:ext>
                </a:extLst>
              </p:cNvPr>
              <p:cNvSpPr txBox="1"/>
              <p:nvPr/>
            </p:nvSpPr>
            <p:spPr>
              <a:xfrm>
                <a:off x="5862035" y="5224031"/>
                <a:ext cx="8999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=0.8%</m:t>
                      </m:r>
                    </m:oMath>
                  </m:oMathPara>
                </a14:m>
                <a:endParaRPr lang="en-GB" sz="2000" dirty="0">
                  <a:solidFill>
                    <a:schemeClr val="bg1"/>
                  </a:solidFill>
                </a:endParaRPr>
              </a:p>
            </p:txBody>
          </p:sp>
        </mc:Choice>
        <mc:Fallback xmlns="">
          <p:sp>
            <p:nvSpPr>
              <p:cNvPr id="21" name="TextBox 20">
                <a:extLst>
                  <a:ext uri="{FF2B5EF4-FFF2-40B4-BE49-F238E27FC236}">
                    <a16:creationId xmlns:a16="http://schemas.microsoft.com/office/drawing/2014/main" id="{8213A864-9214-4646-B5DA-4FB99B28826D}"/>
                  </a:ext>
                </a:extLst>
              </p:cNvPr>
              <p:cNvSpPr txBox="1">
                <a:spLocks noRot="1" noChangeAspect="1" noMove="1" noResize="1" noEditPoints="1" noAdjustHandles="1" noChangeArrowheads="1" noChangeShapeType="1" noTextEdit="1"/>
              </p:cNvSpPr>
              <p:nvPr/>
            </p:nvSpPr>
            <p:spPr>
              <a:xfrm>
                <a:off x="5862035" y="5224031"/>
                <a:ext cx="899990" cy="307777"/>
              </a:xfrm>
              <a:prstGeom prst="rect">
                <a:avLst/>
              </a:prstGeom>
              <a:blipFill>
                <a:blip r:embed="rId6"/>
                <a:stretch>
                  <a:fillRect l="-2721" r="-6122" b="-12000"/>
                </a:stretch>
              </a:blipFill>
            </p:spPr>
            <p:txBody>
              <a:bodyPr/>
              <a:lstStyle/>
              <a:p>
                <a:r>
                  <a:rPr lang="en-GB">
                    <a:noFill/>
                  </a:rPr>
                  <a:t> </a:t>
                </a:r>
              </a:p>
            </p:txBody>
          </p:sp>
        </mc:Fallback>
      </mc:AlternateContent>
      <p:grpSp>
        <p:nvGrpSpPr>
          <p:cNvPr id="2" name="Group 1">
            <a:extLst>
              <a:ext uri="{FF2B5EF4-FFF2-40B4-BE49-F238E27FC236}">
                <a16:creationId xmlns:a16="http://schemas.microsoft.com/office/drawing/2014/main" id="{4059482F-A615-6247-A2FF-E97FDA05FC70}"/>
              </a:ext>
            </a:extLst>
          </p:cNvPr>
          <p:cNvGrpSpPr/>
          <p:nvPr/>
        </p:nvGrpSpPr>
        <p:grpSpPr>
          <a:xfrm>
            <a:off x="3842016" y="3130796"/>
            <a:ext cx="3177152" cy="719083"/>
            <a:chOff x="6293136" y="2139474"/>
            <a:chExt cx="3177152" cy="719083"/>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1B90C93-96B7-405D-8372-E3FDFF4110F3}"/>
                    </a:ext>
                  </a:extLst>
                </p:cNvPr>
                <p:cNvSpPr txBox="1"/>
                <p:nvPr/>
              </p:nvSpPr>
              <p:spPr>
                <a:xfrm>
                  <a:off x="6293136" y="2550780"/>
                  <a:ext cx="31771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𝑑𝑖𝑠𝑒𝑎𝑠𝑒</m:t>
                            </m:r>
                          </m:e>
                        </m:d>
                        <m:r>
                          <a:rPr lang="en-GB" sz="2000" b="0" i="1" smtClean="0">
                            <a:solidFill>
                              <a:schemeClr val="bg1"/>
                            </a:solidFill>
                            <a:latin typeface="Cambria Math" panose="02040503050406030204" pitchFamily="18" charset="0"/>
                          </a:rPr>
                          <m:t>=0.001=0.1%</m:t>
                        </m:r>
                      </m:oMath>
                    </m:oMathPara>
                  </a14:m>
                  <a:endParaRPr lang="en-GB" sz="2000" dirty="0">
                    <a:solidFill>
                      <a:schemeClr val="bg1"/>
                    </a:solidFill>
                  </a:endParaRPr>
                </a:p>
              </p:txBody>
            </p:sp>
          </mc:Choice>
          <mc:Fallback xmlns="">
            <p:sp>
              <p:nvSpPr>
                <p:cNvPr id="27" name="TextBox 26">
                  <a:extLst>
                    <a:ext uri="{FF2B5EF4-FFF2-40B4-BE49-F238E27FC236}">
                      <a16:creationId xmlns:a16="http://schemas.microsoft.com/office/drawing/2014/main" id="{31B90C93-96B7-405D-8372-E3FDFF4110F3}"/>
                    </a:ext>
                  </a:extLst>
                </p:cNvPr>
                <p:cNvSpPr txBox="1">
                  <a:spLocks noRot="1" noChangeAspect="1" noMove="1" noResize="1" noEditPoints="1" noAdjustHandles="1" noChangeArrowheads="1" noChangeShapeType="1" noTextEdit="1"/>
                </p:cNvSpPr>
                <p:nvPr/>
              </p:nvSpPr>
              <p:spPr>
                <a:xfrm>
                  <a:off x="6293136" y="2550780"/>
                  <a:ext cx="3177152" cy="307777"/>
                </a:xfrm>
                <a:prstGeom prst="rect">
                  <a:avLst/>
                </a:prstGeom>
                <a:blipFill>
                  <a:blip r:embed="rId13"/>
                  <a:stretch>
                    <a:fillRect l="-1344" r="-1344" b="-15686"/>
                  </a:stretch>
                </a:blipFill>
              </p:spPr>
              <p:txBody>
                <a:bodyPr/>
                <a:lstStyle/>
                <a:p>
                  <a:r>
                    <a:rPr lang="en-GB">
                      <a:noFill/>
                    </a:rPr>
                    <a:t> </a:t>
                  </a:r>
                </a:p>
              </p:txBody>
            </p:sp>
          </mc:Fallback>
        </mc:AlternateContent>
        <p:sp>
          <p:nvSpPr>
            <p:cNvPr id="28" name="40 to 60 year olds">
              <a:extLst>
                <a:ext uri="{FF2B5EF4-FFF2-40B4-BE49-F238E27FC236}">
                  <a16:creationId xmlns:a16="http://schemas.microsoft.com/office/drawing/2014/main" id="{191FAFC3-E352-45E7-8BDC-0FE8699C4AA4}"/>
                </a:ext>
              </a:extLst>
            </p:cNvPr>
            <p:cNvSpPr txBox="1"/>
            <p:nvPr/>
          </p:nvSpPr>
          <p:spPr>
            <a:xfrm>
              <a:off x="6975259" y="2139474"/>
              <a:ext cx="2032988" cy="400105"/>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ctr">
                <a:defRPr sz="1600" b="1">
                  <a:solidFill>
                    <a:srgbClr val="FFFFFF"/>
                  </a:solidFill>
                  <a:latin typeface="Arial"/>
                  <a:ea typeface="Arial"/>
                  <a:cs typeface="Arial"/>
                  <a:sym typeface="Arial"/>
                </a:defRPr>
              </a:lvl1pPr>
            </a:lstStyle>
            <a:p>
              <a:r>
                <a:rPr sz="2000" dirty="0">
                  <a:solidFill>
                    <a:srgbClr val="FFFF00"/>
                  </a:solidFill>
                  <a:latin typeface="Calibri" panose="020F0502020204030204" pitchFamily="34" charset="0"/>
                  <a:cs typeface="Calibri" panose="020F0502020204030204" pitchFamily="34" charset="0"/>
                </a:rPr>
                <a:t>40 to 60 year </a:t>
              </a:r>
              <a:r>
                <a:rPr lang="en-GB" sz="2000" dirty="0">
                  <a:solidFill>
                    <a:srgbClr val="FFFF00"/>
                  </a:solidFill>
                  <a:latin typeface="Calibri" panose="020F0502020204030204" pitchFamily="34" charset="0"/>
                  <a:cs typeface="Calibri" panose="020F0502020204030204" pitchFamily="34" charset="0"/>
                </a:rPr>
                <a:t>old's</a:t>
              </a:r>
              <a:endParaRPr sz="2000" dirty="0">
                <a:solidFill>
                  <a:srgbClr val="FFFF00"/>
                </a:solidFill>
                <a:latin typeface="Calibri" panose="020F0502020204030204" pitchFamily="34" charset="0"/>
                <a:cs typeface="Calibri" panose="020F0502020204030204" pitchFamily="34" charset="0"/>
              </a:endParaRPr>
            </a:p>
          </p:txBody>
        </p:sp>
      </p:grpSp>
      <p:sp>
        <p:nvSpPr>
          <p:cNvPr id="29" name="Title 1">
            <a:extLst>
              <a:ext uri="{FF2B5EF4-FFF2-40B4-BE49-F238E27FC236}">
                <a16:creationId xmlns:a16="http://schemas.microsoft.com/office/drawing/2014/main" id="{81634265-FE19-4488-98D1-266618531D89}"/>
              </a:ext>
            </a:extLst>
          </p:cNvPr>
          <p:cNvSpPr txBox="1"/>
          <p:nvPr/>
        </p:nvSpPr>
        <p:spPr>
          <a:xfrm>
            <a:off x="516276" y="5932212"/>
            <a:ext cx="11294581" cy="74290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600" indent="-228600">
              <a:buSzPct val="100000"/>
              <a:buChar char="•"/>
              <a:defRPr sz="2000" b="1">
                <a:solidFill>
                  <a:srgbClr val="FFFFFF"/>
                </a:solidFill>
                <a:latin typeface="Arial"/>
                <a:ea typeface="Arial"/>
                <a:cs typeface="Arial"/>
                <a:sym typeface="Arial"/>
              </a:defRPr>
            </a:lvl1pPr>
          </a:lstStyle>
          <a:p>
            <a:pPr marL="0" indent="0">
              <a:buNone/>
            </a:pPr>
            <a:r>
              <a:rPr lang="en-GB" dirty="0">
                <a:solidFill>
                  <a:srgbClr val="FFFF00"/>
                </a:solidFill>
                <a:latin typeface="Calibri" panose="020F0502020204030204" pitchFamily="34" charset="0"/>
                <a:cs typeface="Calibri" panose="020F0502020204030204" pitchFamily="34" charset="0"/>
              </a:rPr>
              <a:t>We’ve actually just learned </a:t>
            </a:r>
            <a:r>
              <a:rPr dirty="0">
                <a:solidFill>
                  <a:srgbClr val="FFFF00"/>
                </a:solidFill>
                <a:latin typeface="Calibri" panose="020F0502020204030204" pitchFamily="34" charset="0"/>
                <a:cs typeface="Calibri" panose="020F0502020204030204" pitchFamily="34" charset="0"/>
              </a:rPr>
              <a:t> our </a:t>
            </a:r>
            <a:r>
              <a:rPr lang="en-GB" dirty="0">
                <a:solidFill>
                  <a:srgbClr val="FFFF00"/>
                </a:solidFill>
                <a:latin typeface="Calibri" panose="020F0502020204030204" pitchFamily="34" charset="0"/>
                <a:cs typeface="Calibri" panose="020F0502020204030204" pitchFamily="34" charset="0"/>
              </a:rPr>
              <a:t>next</a:t>
            </a:r>
            <a:r>
              <a:rPr dirty="0">
                <a:solidFill>
                  <a:srgbClr val="FFFF00"/>
                </a:solidFill>
                <a:latin typeface="Calibri" panose="020F0502020204030204" pitchFamily="34" charset="0"/>
                <a:cs typeface="Calibri" panose="020F0502020204030204" pitchFamily="34" charset="0"/>
              </a:rPr>
              <a:t> ML algorithm</a:t>
            </a:r>
            <a:r>
              <a:rPr lang="en-GB" dirty="0">
                <a:solidFill>
                  <a:srgbClr val="FFFF00"/>
                </a:solidFill>
                <a:latin typeface="Calibri" panose="020F0502020204030204" pitchFamily="34" charset="0"/>
                <a:cs typeface="Calibri" panose="020F0502020204030204" pitchFamily="34" charset="0"/>
              </a:rPr>
              <a:t> </a:t>
            </a:r>
            <a:r>
              <a:rPr dirty="0">
                <a:solidFill>
                  <a:srgbClr val="FFFF00"/>
                </a:solidFill>
                <a:latin typeface="Calibri" panose="020F0502020204030204" pitchFamily="34" charset="0"/>
                <a:cs typeface="Calibri" panose="020F0502020204030204" pitchFamily="34" charset="0"/>
              </a:rPr>
              <a:t>- </a:t>
            </a:r>
            <a:r>
              <a:rPr lang="en-GB" dirty="0">
                <a:solidFill>
                  <a:srgbClr val="FFFF00"/>
                </a:solidFill>
                <a:latin typeface="Calibri" panose="020F0502020204030204" pitchFamily="34" charset="0"/>
                <a:cs typeface="Calibri" panose="020F0502020204030204" pitchFamily="34" charset="0"/>
              </a:rPr>
              <a:t>Na</a:t>
            </a:r>
            <a:r>
              <a:rPr lang="en-GB" b="0" spc="-1" dirty="0">
                <a:solidFill>
                  <a:srgbClr val="FFFF00"/>
                </a:solidFill>
                <a:effectLst>
                  <a:outerShdw blurRad="50800" dist="38100" dir="2700000" algn="tl" rotWithShape="0">
                    <a:prstClr val="black">
                      <a:alpha val="40000"/>
                    </a:prstClr>
                  </a:outerShdw>
                </a:effectLst>
                <a:latin typeface="Calibri"/>
              </a:rPr>
              <a:t>ï</a:t>
            </a:r>
            <a:r>
              <a:rPr lang="en-GB" dirty="0">
                <a:solidFill>
                  <a:srgbClr val="FFFF00"/>
                </a:solidFill>
                <a:latin typeface="Calibri" panose="020F0502020204030204" pitchFamily="34" charset="0"/>
                <a:cs typeface="Calibri" panose="020F0502020204030204" pitchFamily="34" charset="0"/>
              </a:rPr>
              <a:t>ve</a:t>
            </a:r>
            <a:r>
              <a:rPr dirty="0">
                <a:solidFill>
                  <a:srgbClr val="FFFF00"/>
                </a:solidFill>
                <a:latin typeface="Calibri" panose="020F0502020204030204" pitchFamily="34" charset="0"/>
                <a:cs typeface="Calibri" panose="020F0502020204030204" pitchFamily="34" charset="0"/>
              </a:rPr>
              <a:t> Bayes.</a:t>
            </a:r>
            <a:r>
              <a:rPr lang="en-GB" dirty="0">
                <a:solidFill>
                  <a:srgbClr val="FFFF00"/>
                </a:solidFill>
                <a:latin typeface="Calibri" panose="020F0502020204030204" pitchFamily="34" charset="0"/>
                <a:cs typeface="Calibri" panose="020F0502020204030204" pitchFamily="34" charset="0"/>
              </a:rPr>
              <a:t> It makes predictions using probability.</a:t>
            </a:r>
            <a:endParaRPr dirty="0">
              <a:solidFill>
                <a:srgbClr val="FFFF00"/>
              </a:solidFill>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03276FD7-66B4-F444-BECA-5B380D012CB6}"/>
              </a:ext>
            </a:extLst>
          </p:cNvPr>
          <p:cNvSpPr txBox="1"/>
          <p:nvPr/>
        </p:nvSpPr>
        <p:spPr>
          <a:xfrm>
            <a:off x="7759505" y="3253334"/>
            <a:ext cx="3498784" cy="74290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600" indent="-228600">
              <a:buSzPct val="100000"/>
              <a:buChar char="•"/>
              <a:defRPr sz="2000" b="1">
                <a:solidFill>
                  <a:srgbClr val="FFFFFF"/>
                </a:solidFill>
                <a:latin typeface="Arial"/>
                <a:ea typeface="Arial"/>
                <a:cs typeface="Arial"/>
                <a:sym typeface="Arial"/>
              </a:defRPr>
            </a:lvl1pPr>
          </a:lstStyle>
          <a:p>
            <a:pPr marL="0" indent="0">
              <a:buNone/>
            </a:pPr>
            <a:r>
              <a:rPr lang="en-GB" dirty="0">
                <a:solidFill>
                  <a:srgbClr val="FFFF00"/>
                </a:solidFill>
                <a:latin typeface="Calibri" panose="020F0502020204030204" pitchFamily="34" charset="0"/>
                <a:cs typeface="Calibri" panose="020F0502020204030204" pitchFamily="34" charset="0"/>
              </a:rPr>
              <a:t>Mystery disease = Chicken pox!</a:t>
            </a:r>
            <a:endParaRPr dirty="0">
              <a:solidFill>
                <a:srgbClr val="FFFF00"/>
              </a:solidFill>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D166B4D-2BAC-1543-995C-12331CFC2F20}"/>
              </a:ext>
            </a:extLst>
          </p:cNvPr>
          <p:cNvSpPr txBox="1"/>
          <p:nvPr/>
        </p:nvSpPr>
        <p:spPr>
          <a:xfrm>
            <a:off x="7759505" y="4252300"/>
            <a:ext cx="3178320" cy="1524746"/>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600" indent="-228600">
              <a:buSzPct val="100000"/>
              <a:buChar char="•"/>
              <a:defRPr sz="2000" b="1">
                <a:solidFill>
                  <a:srgbClr val="FFFFFF"/>
                </a:solidFill>
                <a:latin typeface="Arial"/>
                <a:ea typeface="Arial"/>
                <a:cs typeface="Arial"/>
                <a:sym typeface="Arial"/>
              </a:defRPr>
            </a:lvl1pPr>
          </a:lstStyle>
          <a:p>
            <a:pPr marL="0" indent="0">
              <a:buNone/>
            </a:pPr>
            <a:r>
              <a:rPr lang="en-GB" dirty="0">
                <a:solidFill>
                  <a:srgbClr val="FFFF00"/>
                </a:solidFill>
                <a:latin typeface="Calibri" panose="020F0502020204030204" pitchFamily="34" charset="0"/>
                <a:cs typeface="Calibri" panose="020F0502020204030204" pitchFamily="34" charset="0"/>
              </a:rPr>
              <a:t>This shows that the data used during training, must be representative of the data to be faced in the real-world.</a:t>
            </a:r>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F70B8DA-F42B-49EA-92C8-7AD6AF96DBDD}"/>
                  </a:ext>
                </a:extLst>
              </p:cNvPr>
              <p:cNvSpPr txBox="1"/>
              <p:nvPr/>
            </p:nvSpPr>
            <p:spPr>
              <a:xfrm>
                <a:off x="1799354" y="2472944"/>
                <a:ext cx="1991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𝑑𝑖𝑠𝑒𝑎𝑠𝑒</m:t>
                          </m:r>
                        </m:e>
                      </m:d>
                      <m:r>
                        <a:rPr lang="en-GB" sz="2000" b="0" i="1" smtClean="0">
                          <a:solidFill>
                            <a:schemeClr val="bg1"/>
                          </a:solidFill>
                          <a:latin typeface="Cambria Math" panose="02040503050406030204" pitchFamily="18" charset="0"/>
                        </a:rPr>
                        <m:t>=0.1</m:t>
                      </m:r>
                    </m:oMath>
                  </m:oMathPara>
                </a14:m>
                <a:endParaRPr lang="en-GB" sz="2000">
                  <a:solidFill>
                    <a:schemeClr val="bg1"/>
                  </a:solidFill>
                </a:endParaRPr>
              </a:p>
            </p:txBody>
          </p:sp>
        </mc:Choice>
        <mc:Fallback xmlns="">
          <p:sp>
            <p:nvSpPr>
              <p:cNvPr id="37" name="TextBox 36">
                <a:extLst>
                  <a:ext uri="{FF2B5EF4-FFF2-40B4-BE49-F238E27FC236}">
                    <a16:creationId xmlns:a16="http://schemas.microsoft.com/office/drawing/2014/main" id="{7F70B8DA-F42B-49EA-92C8-7AD6AF96DBDD}"/>
                  </a:ext>
                </a:extLst>
              </p:cNvPr>
              <p:cNvSpPr txBox="1">
                <a:spLocks noRot="1" noChangeAspect="1" noMove="1" noResize="1" noEditPoints="1" noAdjustHandles="1" noChangeArrowheads="1" noChangeShapeType="1" noTextEdit="1"/>
              </p:cNvSpPr>
              <p:nvPr/>
            </p:nvSpPr>
            <p:spPr>
              <a:xfrm>
                <a:off x="1799354" y="2472944"/>
                <a:ext cx="1991123" cy="307777"/>
              </a:xfrm>
              <a:prstGeom prst="rect">
                <a:avLst/>
              </a:prstGeom>
              <a:blipFill>
                <a:blip r:embed="rId14"/>
                <a:stretch>
                  <a:fillRect l="-2141" r="-2446"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2B8005-8AC3-40D9-BC9A-3934FCF5C29A}"/>
                  </a:ext>
                </a:extLst>
              </p:cNvPr>
              <p:cNvSpPr txBox="1"/>
              <p:nvPr/>
            </p:nvSpPr>
            <p:spPr>
              <a:xfrm>
                <a:off x="4352077" y="2472944"/>
                <a:ext cx="21969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𝑠𝑦𝑚𝑝𝑡𝑜𝑚</m:t>
                      </m:r>
                      <m:r>
                        <a:rPr lang="en-GB" sz="2000" b="0" i="1" smtClean="0">
                          <a:solidFill>
                            <a:schemeClr val="bg1"/>
                          </a:solidFill>
                          <a:latin typeface="Cambria Math" panose="02040503050406030204" pitchFamily="18" charset="0"/>
                        </a:rPr>
                        <m:t>)=0.1</m:t>
                      </m:r>
                    </m:oMath>
                  </m:oMathPara>
                </a14:m>
                <a:endParaRPr lang="en-GB" sz="2000">
                  <a:solidFill>
                    <a:schemeClr val="bg1"/>
                  </a:solidFill>
                </a:endParaRPr>
              </a:p>
            </p:txBody>
          </p:sp>
        </mc:Choice>
        <mc:Fallback xmlns="">
          <p:sp>
            <p:nvSpPr>
              <p:cNvPr id="38" name="TextBox 37">
                <a:extLst>
                  <a:ext uri="{FF2B5EF4-FFF2-40B4-BE49-F238E27FC236}">
                    <a16:creationId xmlns:a16="http://schemas.microsoft.com/office/drawing/2014/main" id="{A32B8005-8AC3-40D9-BC9A-3934FCF5C29A}"/>
                  </a:ext>
                </a:extLst>
              </p:cNvPr>
              <p:cNvSpPr txBox="1">
                <a:spLocks noRot="1" noChangeAspect="1" noMove="1" noResize="1" noEditPoints="1" noAdjustHandles="1" noChangeArrowheads="1" noChangeShapeType="1" noTextEdit="1"/>
              </p:cNvSpPr>
              <p:nvPr/>
            </p:nvSpPr>
            <p:spPr>
              <a:xfrm>
                <a:off x="4352077" y="2472944"/>
                <a:ext cx="2196948" cy="307777"/>
              </a:xfrm>
              <a:prstGeom prst="rect">
                <a:avLst/>
              </a:prstGeom>
              <a:blipFill>
                <a:blip r:embed="rId15"/>
                <a:stretch>
                  <a:fillRect l="-2222" t="-4000" r="-1944" b="-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01B217-6F50-4A50-81DC-31CBADCF5B55}"/>
                  </a:ext>
                </a:extLst>
              </p:cNvPr>
              <p:cNvSpPr txBox="1"/>
              <p:nvPr/>
            </p:nvSpPr>
            <p:spPr>
              <a:xfrm>
                <a:off x="7428975" y="2495591"/>
                <a:ext cx="31496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𝑃</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𝑠𝑦𝑚𝑝𝑡𝑜𝑚</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𝑑𝑖𝑠𝑒𝑎𝑠𝑒</m:t>
                          </m:r>
                        </m:e>
                      </m:d>
                      <m:r>
                        <a:rPr lang="en-GB" sz="2000" b="0" i="1" smtClean="0">
                          <a:solidFill>
                            <a:schemeClr val="bg1"/>
                          </a:solidFill>
                          <a:latin typeface="Cambria Math" panose="02040503050406030204" pitchFamily="18" charset="0"/>
                        </a:rPr>
                        <m:t>=0.8</m:t>
                      </m:r>
                    </m:oMath>
                  </m:oMathPara>
                </a14:m>
                <a:endParaRPr lang="en-GB" sz="2000" dirty="0">
                  <a:solidFill>
                    <a:schemeClr val="bg1"/>
                  </a:solidFill>
                </a:endParaRPr>
              </a:p>
            </p:txBody>
          </p:sp>
        </mc:Choice>
        <mc:Fallback xmlns="">
          <p:sp>
            <p:nvSpPr>
              <p:cNvPr id="39" name="TextBox 38">
                <a:extLst>
                  <a:ext uri="{FF2B5EF4-FFF2-40B4-BE49-F238E27FC236}">
                    <a16:creationId xmlns:a16="http://schemas.microsoft.com/office/drawing/2014/main" id="{8301B217-6F50-4A50-81DC-31CBADCF5B55}"/>
                  </a:ext>
                </a:extLst>
              </p:cNvPr>
              <p:cNvSpPr txBox="1">
                <a:spLocks noRot="1" noChangeAspect="1" noMove="1" noResize="1" noEditPoints="1" noAdjustHandles="1" noChangeArrowheads="1" noChangeShapeType="1" noTextEdit="1"/>
              </p:cNvSpPr>
              <p:nvPr/>
            </p:nvSpPr>
            <p:spPr>
              <a:xfrm>
                <a:off x="7428975" y="2495591"/>
                <a:ext cx="3149645" cy="307777"/>
              </a:xfrm>
              <a:prstGeom prst="rect">
                <a:avLst/>
              </a:prstGeom>
              <a:blipFill>
                <a:blip r:embed="rId16"/>
                <a:stretch>
                  <a:fillRect l="-1357" r="-1357" b="-33333"/>
                </a:stretch>
              </a:blipFill>
            </p:spPr>
            <p:txBody>
              <a:bodyPr/>
              <a:lstStyle/>
              <a:p>
                <a:r>
                  <a:rPr lang="en-GB">
                    <a:noFill/>
                  </a:rPr>
                  <a:t> </a:t>
                </a:r>
              </a:p>
            </p:txBody>
          </p:sp>
        </mc:Fallback>
      </mc:AlternateContent>
      <p:sp>
        <p:nvSpPr>
          <p:cNvPr id="40" name="TextBox 39">
            <a:extLst>
              <a:ext uri="{FF2B5EF4-FFF2-40B4-BE49-F238E27FC236}">
                <a16:creationId xmlns:a16="http://schemas.microsoft.com/office/drawing/2014/main" id="{1E7B1A53-EDF7-413E-8C50-293AA0DF0D0D}"/>
              </a:ext>
            </a:extLst>
          </p:cNvPr>
          <p:cNvSpPr txBox="1"/>
          <p:nvPr/>
        </p:nvSpPr>
        <p:spPr>
          <a:xfrm>
            <a:off x="1695897" y="1748641"/>
            <a:ext cx="2094580"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mystery disease</a:t>
            </a:r>
          </a:p>
        </p:txBody>
      </p:sp>
      <p:sp>
        <p:nvSpPr>
          <p:cNvPr id="41" name="TextBox 40">
            <a:extLst>
              <a:ext uri="{FF2B5EF4-FFF2-40B4-BE49-F238E27FC236}">
                <a16:creationId xmlns:a16="http://schemas.microsoft.com/office/drawing/2014/main" id="{6F88F2D2-D7ED-4FD2-A945-81AE2ECA694D}"/>
              </a:ext>
            </a:extLst>
          </p:cNvPr>
          <p:cNvSpPr txBox="1"/>
          <p:nvPr/>
        </p:nvSpPr>
        <p:spPr>
          <a:xfrm>
            <a:off x="4352077" y="1787705"/>
            <a:ext cx="2094580"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red spotty rash</a:t>
            </a:r>
          </a:p>
        </p:txBody>
      </p:sp>
      <p:sp>
        <p:nvSpPr>
          <p:cNvPr id="42" name="TextBox 41">
            <a:extLst>
              <a:ext uri="{FF2B5EF4-FFF2-40B4-BE49-F238E27FC236}">
                <a16:creationId xmlns:a16="http://schemas.microsoft.com/office/drawing/2014/main" id="{03B78AB9-FDC5-48AD-87F7-79591F10B5E5}"/>
              </a:ext>
            </a:extLst>
          </p:cNvPr>
          <p:cNvSpPr txBox="1"/>
          <p:nvPr/>
        </p:nvSpPr>
        <p:spPr>
          <a:xfrm>
            <a:off x="7428975" y="1825040"/>
            <a:ext cx="3149645" cy="707886"/>
          </a:xfrm>
          <a:prstGeom prst="rect">
            <a:avLst/>
          </a:prstGeom>
          <a:noFill/>
        </p:spPr>
        <p:txBody>
          <a:bodyPr wrap="square" rtlCol="0">
            <a:spAutoFit/>
          </a:bodyPr>
          <a:lstStyle/>
          <a:p>
            <a:pPr algn="ctr"/>
            <a:r>
              <a:rPr lang="en-US" sz="2000" b="1" dirty="0">
                <a:solidFill>
                  <a:srgbClr val="FFFF00"/>
                </a:solidFill>
                <a:latin typeface="Calibri" panose="020F0502020204030204" pitchFamily="34" charset="0"/>
                <a:cs typeface="Calibri" panose="020F0502020204030204" pitchFamily="34" charset="0"/>
              </a:rPr>
              <a:t>Probability of  red rash for those with disease</a:t>
            </a:r>
          </a:p>
        </p:txBody>
      </p:sp>
      <p:pic>
        <p:nvPicPr>
          <p:cNvPr id="32" name="Picture 31">
            <a:extLst>
              <a:ext uri="{FF2B5EF4-FFF2-40B4-BE49-F238E27FC236}">
                <a16:creationId xmlns:a16="http://schemas.microsoft.com/office/drawing/2014/main" id="{7F4DF812-679E-44DF-9FE6-61CCC5D2FCC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85612813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9" grpId="0" animBg="1" advAuto="0"/>
      <p:bldP spid="26" grpId="0" animBg="1" advAuto="0"/>
      <p:bldP spid="3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0A930E3A-CDA2-4202-94B1-153F7D11E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1959384" y="182880"/>
            <a:ext cx="7977095"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Tree Learning – Discriminative Model</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ext">
            <a:extLst>
              <a:ext uri="{FF2B5EF4-FFF2-40B4-BE49-F238E27FC236}">
                <a16:creationId xmlns:a16="http://schemas.microsoft.com/office/drawing/2014/main" id="{88ADCB2D-73BD-4BA3-A72C-F7C5A07216A6}"/>
              </a:ext>
            </a:extLst>
          </p:cNvPr>
          <p:cNvSpPr txBox="1"/>
          <p:nvPr/>
        </p:nvSpPr>
        <p:spPr>
          <a:xfrm>
            <a:off x="-967968" y="6399428"/>
            <a:ext cx="92394" cy="369328"/>
          </a:xfrm>
          <a:prstGeom prst="rect">
            <a:avLst/>
          </a:prstGeom>
          <a:ln w="12700">
            <a:miter lim="400000"/>
          </a:ln>
        </p:spPr>
        <p:txBody>
          <a:bodyPr wrap="none" lIns="45718" tIns="45718" rIns="45718" bIns="45718">
            <a:spAutoFit/>
          </a:bodyPr>
          <a:lstStyle/>
          <a:p>
            <a:endParaRPr/>
          </a:p>
        </p:txBody>
      </p:sp>
      <p:sp>
        <p:nvSpPr>
          <p:cNvPr id="15" name="Rectangle">
            <a:extLst>
              <a:ext uri="{FF2B5EF4-FFF2-40B4-BE49-F238E27FC236}">
                <a16:creationId xmlns:a16="http://schemas.microsoft.com/office/drawing/2014/main" id="{399B014A-5883-44D0-9459-85BBB808FE43}"/>
              </a:ext>
            </a:extLst>
          </p:cNvPr>
          <p:cNvSpPr/>
          <p:nvPr/>
        </p:nvSpPr>
        <p:spPr>
          <a:xfrm>
            <a:off x="674634" y="3294659"/>
            <a:ext cx="4414804" cy="3086281"/>
          </a:xfrm>
          <a:prstGeom prst="rect">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pPr>
              <a:defRPr>
                <a:latin typeface="+mj-lt"/>
                <a:ea typeface="+mj-ea"/>
                <a:cs typeface="+mj-cs"/>
                <a:sym typeface="Calibri"/>
              </a:defRPr>
            </a:pPr>
            <a:endParaRPr/>
          </a:p>
        </p:txBody>
      </p:sp>
      <p:sp>
        <p:nvSpPr>
          <p:cNvPr id="16" name="Star">
            <a:extLst>
              <a:ext uri="{FF2B5EF4-FFF2-40B4-BE49-F238E27FC236}">
                <a16:creationId xmlns:a16="http://schemas.microsoft.com/office/drawing/2014/main" id="{9110E730-EB9D-45F0-810B-5C7BC7BB9F79}"/>
              </a:ext>
            </a:extLst>
          </p:cNvPr>
          <p:cNvSpPr/>
          <p:nvPr/>
        </p:nvSpPr>
        <p:spPr>
          <a:xfrm>
            <a:off x="3611948" y="5166571"/>
            <a:ext cx="193070"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7" name="Circle">
            <a:extLst>
              <a:ext uri="{FF2B5EF4-FFF2-40B4-BE49-F238E27FC236}">
                <a16:creationId xmlns:a16="http://schemas.microsoft.com/office/drawing/2014/main" id="{9FA1F0C3-84F0-4F5C-96E4-633B6177A98F}"/>
              </a:ext>
            </a:extLst>
          </p:cNvPr>
          <p:cNvSpPr/>
          <p:nvPr/>
        </p:nvSpPr>
        <p:spPr>
          <a:xfrm>
            <a:off x="2359596" y="52306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8" name="Circle">
            <a:extLst>
              <a:ext uri="{FF2B5EF4-FFF2-40B4-BE49-F238E27FC236}">
                <a16:creationId xmlns:a16="http://schemas.microsoft.com/office/drawing/2014/main" id="{4189FCA0-847F-42E4-9218-A45D5EF418C4}"/>
              </a:ext>
            </a:extLst>
          </p:cNvPr>
          <p:cNvSpPr/>
          <p:nvPr/>
        </p:nvSpPr>
        <p:spPr>
          <a:xfrm>
            <a:off x="2868871" y="3569896"/>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9" name="Circle">
            <a:extLst>
              <a:ext uri="{FF2B5EF4-FFF2-40B4-BE49-F238E27FC236}">
                <a16:creationId xmlns:a16="http://schemas.microsoft.com/office/drawing/2014/main" id="{A2FE017A-E271-4A90-8223-EB7B8FE117F9}"/>
              </a:ext>
            </a:extLst>
          </p:cNvPr>
          <p:cNvSpPr/>
          <p:nvPr/>
        </p:nvSpPr>
        <p:spPr>
          <a:xfrm>
            <a:off x="1070483" y="5141893"/>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0" name="Circle">
            <a:extLst>
              <a:ext uri="{FF2B5EF4-FFF2-40B4-BE49-F238E27FC236}">
                <a16:creationId xmlns:a16="http://schemas.microsoft.com/office/drawing/2014/main" id="{493DFC5C-6BC9-490C-9BCB-F4FDC65F83EE}"/>
              </a:ext>
            </a:extLst>
          </p:cNvPr>
          <p:cNvSpPr/>
          <p:nvPr/>
        </p:nvSpPr>
        <p:spPr>
          <a:xfrm>
            <a:off x="1884302" y="5384733"/>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1" name="Circle">
            <a:extLst>
              <a:ext uri="{FF2B5EF4-FFF2-40B4-BE49-F238E27FC236}">
                <a16:creationId xmlns:a16="http://schemas.microsoft.com/office/drawing/2014/main" id="{1E62B871-4E08-4574-A4EC-D4C183882167}"/>
              </a:ext>
            </a:extLst>
          </p:cNvPr>
          <p:cNvSpPr/>
          <p:nvPr/>
        </p:nvSpPr>
        <p:spPr>
          <a:xfrm>
            <a:off x="2359596" y="5762876"/>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2" name="Circle">
            <a:extLst>
              <a:ext uri="{FF2B5EF4-FFF2-40B4-BE49-F238E27FC236}">
                <a16:creationId xmlns:a16="http://schemas.microsoft.com/office/drawing/2014/main" id="{FBE6D719-4A7B-4063-AF17-822AE7216B8C}"/>
              </a:ext>
            </a:extLst>
          </p:cNvPr>
          <p:cNvSpPr/>
          <p:nvPr/>
        </p:nvSpPr>
        <p:spPr>
          <a:xfrm>
            <a:off x="3105880" y="5828021"/>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3" name="Circle">
            <a:extLst>
              <a:ext uri="{FF2B5EF4-FFF2-40B4-BE49-F238E27FC236}">
                <a16:creationId xmlns:a16="http://schemas.microsoft.com/office/drawing/2014/main" id="{E3C54595-6745-4A38-A1A4-4441B0CF8405}"/>
              </a:ext>
            </a:extLst>
          </p:cNvPr>
          <p:cNvSpPr/>
          <p:nvPr/>
        </p:nvSpPr>
        <p:spPr>
          <a:xfrm>
            <a:off x="862730" y="3864758"/>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4" name="Circle">
            <a:extLst>
              <a:ext uri="{FF2B5EF4-FFF2-40B4-BE49-F238E27FC236}">
                <a16:creationId xmlns:a16="http://schemas.microsoft.com/office/drawing/2014/main" id="{64EB9DA2-2F0D-42CA-A264-80765DEBCFA1}"/>
              </a:ext>
            </a:extLst>
          </p:cNvPr>
          <p:cNvSpPr/>
          <p:nvPr/>
        </p:nvSpPr>
        <p:spPr>
          <a:xfrm>
            <a:off x="864325" y="430105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5" name="Circle">
            <a:extLst>
              <a:ext uri="{FF2B5EF4-FFF2-40B4-BE49-F238E27FC236}">
                <a16:creationId xmlns:a16="http://schemas.microsoft.com/office/drawing/2014/main" id="{FB3C5809-529E-4B53-8574-83EBFB701AC5}"/>
              </a:ext>
            </a:extLst>
          </p:cNvPr>
          <p:cNvSpPr/>
          <p:nvPr/>
        </p:nvSpPr>
        <p:spPr>
          <a:xfrm>
            <a:off x="1238952" y="467821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6" name="Circle">
            <a:extLst>
              <a:ext uri="{FF2B5EF4-FFF2-40B4-BE49-F238E27FC236}">
                <a16:creationId xmlns:a16="http://schemas.microsoft.com/office/drawing/2014/main" id="{87DC4001-1CFD-4BD0-AF27-B564EC898EB4}"/>
              </a:ext>
            </a:extLst>
          </p:cNvPr>
          <p:cNvSpPr/>
          <p:nvPr/>
        </p:nvSpPr>
        <p:spPr>
          <a:xfrm>
            <a:off x="2204294" y="4662397"/>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7" name="Circle">
            <a:extLst>
              <a:ext uri="{FF2B5EF4-FFF2-40B4-BE49-F238E27FC236}">
                <a16:creationId xmlns:a16="http://schemas.microsoft.com/office/drawing/2014/main" id="{182EBFC2-DC55-458B-8D51-BCB4F8488415}"/>
              </a:ext>
            </a:extLst>
          </p:cNvPr>
          <p:cNvSpPr/>
          <p:nvPr/>
        </p:nvSpPr>
        <p:spPr>
          <a:xfrm>
            <a:off x="3105880" y="42400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8" name="Circle">
            <a:extLst>
              <a:ext uri="{FF2B5EF4-FFF2-40B4-BE49-F238E27FC236}">
                <a16:creationId xmlns:a16="http://schemas.microsoft.com/office/drawing/2014/main" id="{5F3825D3-D787-4A3C-9010-E8EAFFE0D36A}"/>
              </a:ext>
            </a:extLst>
          </p:cNvPr>
          <p:cNvSpPr/>
          <p:nvPr/>
        </p:nvSpPr>
        <p:spPr>
          <a:xfrm>
            <a:off x="1375877" y="5574712"/>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Circle">
            <a:extLst>
              <a:ext uri="{FF2B5EF4-FFF2-40B4-BE49-F238E27FC236}">
                <a16:creationId xmlns:a16="http://schemas.microsoft.com/office/drawing/2014/main" id="{3FB6E8CA-28A6-41B4-B80B-5266D932E9D0}"/>
              </a:ext>
            </a:extLst>
          </p:cNvPr>
          <p:cNvSpPr/>
          <p:nvPr/>
        </p:nvSpPr>
        <p:spPr>
          <a:xfrm>
            <a:off x="2780438" y="52306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0" name="Circle">
            <a:extLst>
              <a:ext uri="{FF2B5EF4-FFF2-40B4-BE49-F238E27FC236}">
                <a16:creationId xmlns:a16="http://schemas.microsoft.com/office/drawing/2014/main" id="{A4FE0510-D264-4EEA-BFF8-369FAD6D0BF4}"/>
              </a:ext>
            </a:extLst>
          </p:cNvPr>
          <p:cNvSpPr/>
          <p:nvPr/>
        </p:nvSpPr>
        <p:spPr>
          <a:xfrm>
            <a:off x="1721623" y="4736199"/>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1" name="Circle">
            <a:extLst>
              <a:ext uri="{FF2B5EF4-FFF2-40B4-BE49-F238E27FC236}">
                <a16:creationId xmlns:a16="http://schemas.microsoft.com/office/drawing/2014/main" id="{E3CC34B4-3104-4D0E-ABDB-5F053E13C2CC}"/>
              </a:ext>
            </a:extLst>
          </p:cNvPr>
          <p:cNvSpPr/>
          <p:nvPr/>
        </p:nvSpPr>
        <p:spPr>
          <a:xfrm>
            <a:off x="4493536" y="39606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 name="Circle">
            <a:extLst>
              <a:ext uri="{FF2B5EF4-FFF2-40B4-BE49-F238E27FC236}">
                <a16:creationId xmlns:a16="http://schemas.microsoft.com/office/drawing/2014/main" id="{C8DA163B-17B5-4DE6-A3F4-1F799BB690DB}"/>
              </a:ext>
            </a:extLst>
          </p:cNvPr>
          <p:cNvSpPr/>
          <p:nvPr/>
        </p:nvSpPr>
        <p:spPr>
          <a:xfrm>
            <a:off x="2359596" y="43543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3" name="Circle">
            <a:extLst>
              <a:ext uri="{FF2B5EF4-FFF2-40B4-BE49-F238E27FC236}">
                <a16:creationId xmlns:a16="http://schemas.microsoft.com/office/drawing/2014/main" id="{92EA7960-CD5A-4800-96FC-1BF9A84B2EB2}"/>
              </a:ext>
            </a:extLst>
          </p:cNvPr>
          <p:cNvSpPr/>
          <p:nvPr/>
        </p:nvSpPr>
        <p:spPr>
          <a:xfrm>
            <a:off x="1985103" y="4419294"/>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4" name="Circle">
            <a:extLst>
              <a:ext uri="{FF2B5EF4-FFF2-40B4-BE49-F238E27FC236}">
                <a16:creationId xmlns:a16="http://schemas.microsoft.com/office/drawing/2014/main" id="{BA8BEFC4-CE6D-4BCE-92E7-477EB4384CD9}"/>
              </a:ext>
            </a:extLst>
          </p:cNvPr>
          <p:cNvSpPr/>
          <p:nvPr/>
        </p:nvSpPr>
        <p:spPr>
          <a:xfrm>
            <a:off x="2780438" y="473904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 name="Circle">
            <a:extLst>
              <a:ext uri="{FF2B5EF4-FFF2-40B4-BE49-F238E27FC236}">
                <a16:creationId xmlns:a16="http://schemas.microsoft.com/office/drawing/2014/main" id="{53EFF9F2-F4EC-4229-A495-5079FD99728F}"/>
              </a:ext>
            </a:extLst>
          </p:cNvPr>
          <p:cNvSpPr/>
          <p:nvPr/>
        </p:nvSpPr>
        <p:spPr>
          <a:xfrm>
            <a:off x="864325" y="4662397"/>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6" name="Circle">
            <a:extLst>
              <a:ext uri="{FF2B5EF4-FFF2-40B4-BE49-F238E27FC236}">
                <a16:creationId xmlns:a16="http://schemas.microsoft.com/office/drawing/2014/main" id="{7D7949B0-378F-466B-8525-38D6B2DA875E}"/>
              </a:ext>
            </a:extLst>
          </p:cNvPr>
          <p:cNvSpPr/>
          <p:nvPr/>
        </p:nvSpPr>
        <p:spPr>
          <a:xfrm>
            <a:off x="3105880" y="5230665"/>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7" name="Circle">
            <a:extLst>
              <a:ext uri="{FF2B5EF4-FFF2-40B4-BE49-F238E27FC236}">
                <a16:creationId xmlns:a16="http://schemas.microsoft.com/office/drawing/2014/main" id="{D1A8F546-1170-467F-A5D5-2ED1C3F53E9F}"/>
              </a:ext>
            </a:extLst>
          </p:cNvPr>
          <p:cNvSpPr/>
          <p:nvPr/>
        </p:nvSpPr>
        <p:spPr>
          <a:xfrm>
            <a:off x="1611961" y="4419294"/>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8" name="Star">
            <a:extLst>
              <a:ext uri="{FF2B5EF4-FFF2-40B4-BE49-F238E27FC236}">
                <a16:creationId xmlns:a16="http://schemas.microsoft.com/office/drawing/2014/main" id="{02F3DE31-AD17-43C3-B2FE-69D1A1CBE9F5}"/>
              </a:ext>
            </a:extLst>
          </p:cNvPr>
          <p:cNvSpPr/>
          <p:nvPr/>
        </p:nvSpPr>
        <p:spPr>
          <a:xfrm>
            <a:off x="1532858" y="3451770"/>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9" name="Star">
            <a:extLst>
              <a:ext uri="{FF2B5EF4-FFF2-40B4-BE49-F238E27FC236}">
                <a16:creationId xmlns:a16="http://schemas.microsoft.com/office/drawing/2014/main" id="{0BEBC30B-2AB7-4942-B817-71EF3DE4918E}"/>
              </a:ext>
            </a:extLst>
          </p:cNvPr>
          <p:cNvSpPr/>
          <p:nvPr/>
        </p:nvSpPr>
        <p:spPr>
          <a:xfrm>
            <a:off x="1855803" y="3757059"/>
            <a:ext cx="193070"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0" name="Star">
            <a:extLst>
              <a:ext uri="{FF2B5EF4-FFF2-40B4-BE49-F238E27FC236}">
                <a16:creationId xmlns:a16="http://schemas.microsoft.com/office/drawing/2014/main" id="{B048683C-BA2C-4AA0-A924-FC0F95D480AE}"/>
              </a:ext>
            </a:extLst>
          </p:cNvPr>
          <p:cNvSpPr/>
          <p:nvPr/>
        </p:nvSpPr>
        <p:spPr>
          <a:xfrm>
            <a:off x="2172675" y="3959770"/>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1" name="Star">
            <a:extLst>
              <a:ext uri="{FF2B5EF4-FFF2-40B4-BE49-F238E27FC236}">
                <a16:creationId xmlns:a16="http://schemas.microsoft.com/office/drawing/2014/main" id="{F26CFA61-905B-4B96-84EE-49D237797464}"/>
              </a:ext>
            </a:extLst>
          </p:cNvPr>
          <p:cNvSpPr/>
          <p:nvPr/>
        </p:nvSpPr>
        <p:spPr>
          <a:xfrm>
            <a:off x="1862726" y="3364206"/>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2" name="Star">
            <a:extLst>
              <a:ext uri="{FF2B5EF4-FFF2-40B4-BE49-F238E27FC236}">
                <a16:creationId xmlns:a16="http://schemas.microsoft.com/office/drawing/2014/main" id="{0C76B793-85D4-4F06-AFDA-A17081DC2D44}"/>
              </a:ext>
            </a:extLst>
          </p:cNvPr>
          <p:cNvSpPr/>
          <p:nvPr/>
        </p:nvSpPr>
        <p:spPr>
          <a:xfrm>
            <a:off x="4215013" y="3569896"/>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3" name="Star">
            <a:extLst>
              <a:ext uri="{FF2B5EF4-FFF2-40B4-BE49-F238E27FC236}">
                <a16:creationId xmlns:a16="http://schemas.microsoft.com/office/drawing/2014/main" id="{CD45700B-5D4B-427C-A56E-ED74D1D09DE3}"/>
              </a:ext>
            </a:extLst>
          </p:cNvPr>
          <p:cNvSpPr/>
          <p:nvPr/>
        </p:nvSpPr>
        <p:spPr>
          <a:xfrm>
            <a:off x="4189807" y="4309032"/>
            <a:ext cx="193070" cy="187186"/>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4" name="Star">
            <a:extLst>
              <a:ext uri="{FF2B5EF4-FFF2-40B4-BE49-F238E27FC236}">
                <a16:creationId xmlns:a16="http://schemas.microsoft.com/office/drawing/2014/main" id="{EFA34A81-E4B8-4065-90CA-63EDC6E25063}"/>
              </a:ext>
            </a:extLst>
          </p:cNvPr>
          <p:cNvSpPr/>
          <p:nvPr/>
        </p:nvSpPr>
        <p:spPr>
          <a:xfrm>
            <a:off x="3611948" y="3894163"/>
            <a:ext cx="193070"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5" name="Star">
            <a:extLst>
              <a:ext uri="{FF2B5EF4-FFF2-40B4-BE49-F238E27FC236}">
                <a16:creationId xmlns:a16="http://schemas.microsoft.com/office/drawing/2014/main" id="{3D6BF1EA-65BC-4F60-ABAF-33A8959E9502}"/>
              </a:ext>
            </a:extLst>
          </p:cNvPr>
          <p:cNvSpPr/>
          <p:nvPr/>
        </p:nvSpPr>
        <p:spPr>
          <a:xfrm>
            <a:off x="3910122" y="4731391"/>
            <a:ext cx="193070"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6" name="Star">
            <a:extLst>
              <a:ext uri="{FF2B5EF4-FFF2-40B4-BE49-F238E27FC236}">
                <a16:creationId xmlns:a16="http://schemas.microsoft.com/office/drawing/2014/main" id="{F0D48C4F-3E60-4582-A0A3-D49BA005C4B7}"/>
              </a:ext>
            </a:extLst>
          </p:cNvPr>
          <p:cNvSpPr/>
          <p:nvPr/>
        </p:nvSpPr>
        <p:spPr>
          <a:xfrm>
            <a:off x="2813062" y="4036662"/>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7" name="Star">
            <a:extLst>
              <a:ext uri="{FF2B5EF4-FFF2-40B4-BE49-F238E27FC236}">
                <a16:creationId xmlns:a16="http://schemas.microsoft.com/office/drawing/2014/main" id="{53D7E867-DA93-4617-8584-998E9EC098A1}"/>
              </a:ext>
            </a:extLst>
          </p:cNvPr>
          <p:cNvSpPr/>
          <p:nvPr/>
        </p:nvSpPr>
        <p:spPr>
          <a:xfrm>
            <a:off x="3061616" y="4605845"/>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8" name="Star">
            <a:extLst>
              <a:ext uri="{FF2B5EF4-FFF2-40B4-BE49-F238E27FC236}">
                <a16:creationId xmlns:a16="http://schemas.microsoft.com/office/drawing/2014/main" id="{940C8803-2F09-47AD-8486-AF3B641F76C1}"/>
              </a:ext>
            </a:extLst>
          </p:cNvPr>
          <p:cNvSpPr/>
          <p:nvPr/>
        </p:nvSpPr>
        <p:spPr>
          <a:xfrm>
            <a:off x="3484100" y="5501562"/>
            <a:ext cx="193071" cy="187186"/>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9" name="Star">
            <a:extLst>
              <a:ext uri="{FF2B5EF4-FFF2-40B4-BE49-F238E27FC236}">
                <a16:creationId xmlns:a16="http://schemas.microsoft.com/office/drawing/2014/main" id="{E63A5F81-7959-4C22-90C3-04C25F72969C}"/>
              </a:ext>
            </a:extLst>
          </p:cNvPr>
          <p:cNvSpPr/>
          <p:nvPr/>
        </p:nvSpPr>
        <p:spPr>
          <a:xfrm>
            <a:off x="3455431" y="4603642"/>
            <a:ext cx="193071" cy="187186"/>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0" name="Star">
            <a:extLst>
              <a:ext uri="{FF2B5EF4-FFF2-40B4-BE49-F238E27FC236}">
                <a16:creationId xmlns:a16="http://schemas.microsoft.com/office/drawing/2014/main" id="{BE094F0C-CF20-4737-A4AB-C7D2AC0916F9}"/>
              </a:ext>
            </a:extLst>
          </p:cNvPr>
          <p:cNvSpPr/>
          <p:nvPr/>
        </p:nvSpPr>
        <p:spPr>
          <a:xfrm>
            <a:off x="4107913" y="5942321"/>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1" name="Star">
            <a:extLst>
              <a:ext uri="{FF2B5EF4-FFF2-40B4-BE49-F238E27FC236}">
                <a16:creationId xmlns:a16="http://schemas.microsoft.com/office/drawing/2014/main" id="{DA47C926-111F-4A3E-8CAA-FA78B4940F92}"/>
              </a:ext>
            </a:extLst>
          </p:cNvPr>
          <p:cNvSpPr/>
          <p:nvPr/>
        </p:nvSpPr>
        <p:spPr>
          <a:xfrm>
            <a:off x="4585334" y="5836000"/>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2" name="Star">
            <a:extLst>
              <a:ext uri="{FF2B5EF4-FFF2-40B4-BE49-F238E27FC236}">
                <a16:creationId xmlns:a16="http://schemas.microsoft.com/office/drawing/2014/main" id="{AB0589F7-988F-4EB9-9FE9-1CEFF06D14FB}"/>
              </a:ext>
            </a:extLst>
          </p:cNvPr>
          <p:cNvSpPr/>
          <p:nvPr/>
        </p:nvSpPr>
        <p:spPr>
          <a:xfrm>
            <a:off x="4107913" y="5231499"/>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3" name="Star">
            <a:extLst>
              <a:ext uri="{FF2B5EF4-FFF2-40B4-BE49-F238E27FC236}">
                <a16:creationId xmlns:a16="http://schemas.microsoft.com/office/drawing/2014/main" id="{E17F68CE-B502-44BC-ADBB-39E165A9A9B2}"/>
              </a:ext>
            </a:extLst>
          </p:cNvPr>
          <p:cNvSpPr/>
          <p:nvPr/>
        </p:nvSpPr>
        <p:spPr>
          <a:xfrm>
            <a:off x="4585334" y="4755001"/>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4" name="Line">
            <a:extLst>
              <a:ext uri="{FF2B5EF4-FFF2-40B4-BE49-F238E27FC236}">
                <a16:creationId xmlns:a16="http://schemas.microsoft.com/office/drawing/2014/main" id="{02EC3E06-500C-4AB9-8E84-1C2EDAA1374C}"/>
              </a:ext>
            </a:extLst>
          </p:cNvPr>
          <p:cNvSpPr/>
          <p:nvPr/>
        </p:nvSpPr>
        <p:spPr>
          <a:xfrm>
            <a:off x="673445" y="5052865"/>
            <a:ext cx="4417187"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5" name="Title 1">
            <a:extLst>
              <a:ext uri="{FF2B5EF4-FFF2-40B4-BE49-F238E27FC236}">
                <a16:creationId xmlns:a16="http://schemas.microsoft.com/office/drawing/2014/main" id="{AC8520D4-F744-49BA-9422-C787C15EEFD3}"/>
              </a:ext>
            </a:extLst>
          </p:cNvPr>
          <p:cNvSpPr txBox="1"/>
          <p:nvPr/>
        </p:nvSpPr>
        <p:spPr>
          <a:xfrm>
            <a:off x="5128579" y="4839165"/>
            <a:ext cx="523387" cy="427398"/>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1.</a:t>
            </a:r>
          </a:p>
        </p:txBody>
      </p:sp>
      <p:sp>
        <p:nvSpPr>
          <p:cNvPr id="56" name="Line">
            <a:extLst>
              <a:ext uri="{FF2B5EF4-FFF2-40B4-BE49-F238E27FC236}">
                <a16:creationId xmlns:a16="http://schemas.microsoft.com/office/drawing/2014/main" id="{55B381E5-E625-40A0-8D90-9BEE7351580A}"/>
              </a:ext>
            </a:extLst>
          </p:cNvPr>
          <p:cNvSpPr/>
          <p:nvPr/>
        </p:nvSpPr>
        <p:spPr>
          <a:xfrm flipH="1">
            <a:off x="2713313" y="3303446"/>
            <a:ext cx="1" cy="1733536"/>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7" name="Title 1">
            <a:extLst>
              <a:ext uri="{FF2B5EF4-FFF2-40B4-BE49-F238E27FC236}">
                <a16:creationId xmlns:a16="http://schemas.microsoft.com/office/drawing/2014/main" id="{D987CC9E-8616-40C5-B757-E2918F95F750}"/>
              </a:ext>
            </a:extLst>
          </p:cNvPr>
          <p:cNvSpPr txBox="1"/>
          <p:nvPr/>
        </p:nvSpPr>
        <p:spPr>
          <a:xfrm>
            <a:off x="2620342" y="2889665"/>
            <a:ext cx="523388" cy="427398"/>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2.</a:t>
            </a:r>
          </a:p>
        </p:txBody>
      </p:sp>
      <p:sp>
        <p:nvSpPr>
          <p:cNvPr id="58" name="Line">
            <a:extLst>
              <a:ext uri="{FF2B5EF4-FFF2-40B4-BE49-F238E27FC236}">
                <a16:creationId xmlns:a16="http://schemas.microsoft.com/office/drawing/2014/main" id="{6672F134-B379-4496-9338-504FD68C7CD0}"/>
              </a:ext>
            </a:extLst>
          </p:cNvPr>
          <p:cNvSpPr/>
          <p:nvPr/>
        </p:nvSpPr>
        <p:spPr>
          <a:xfrm>
            <a:off x="663408" y="4239509"/>
            <a:ext cx="2034482"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9" name="Title 1">
            <a:extLst>
              <a:ext uri="{FF2B5EF4-FFF2-40B4-BE49-F238E27FC236}">
                <a16:creationId xmlns:a16="http://schemas.microsoft.com/office/drawing/2014/main" id="{368EBA98-412D-45CD-8152-97BBFFDCEB9D}"/>
              </a:ext>
            </a:extLst>
          </p:cNvPr>
          <p:cNvSpPr txBox="1"/>
          <p:nvPr/>
        </p:nvSpPr>
        <p:spPr>
          <a:xfrm>
            <a:off x="229467" y="4025810"/>
            <a:ext cx="523388" cy="427399"/>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3.</a:t>
            </a:r>
          </a:p>
        </p:txBody>
      </p:sp>
      <p:sp>
        <p:nvSpPr>
          <p:cNvPr id="60" name="Line">
            <a:extLst>
              <a:ext uri="{FF2B5EF4-FFF2-40B4-BE49-F238E27FC236}">
                <a16:creationId xmlns:a16="http://schemas.microsoft.com/office/drawing/2014/main" id="{D008170A-D182-4A42-A969-C3299ADDF618}"/>
              </a:ext>
            </a:extLst>
          </p:cNvPr>
          <p:cNvSpPr/>
          <p:nvPr/>
        </p:nvSpPr>
        <p:spPr>
          <a:xfrm flipH="1">
            <a:off x="1325657" y="3303446"/>
            <a:ext cx="1" cy="936062"/>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1" name="Title 1">
            <a:extLst>
              <a:ext uri="{FF2B5EF4-FFF2-40B4-BE49-F238E27FC236}">
                <a16:creationId xmlns:a16="http://schemas.microsoft.com/office/drawing/2014/main" id="{B2F0DB98-44AD-4BD4-85ED-94DF3CBF904B}"/>
              </a:ext>
            </a:extLst>
          </p:cNvPr>
          <p:cNvSpPr txBox="1"/>
          <p:nvPr/>
        </p:nvSpPr>
        <p:spPr>
          <a:xfrm>
            <a:off x="1040052" y="2907935"/>
            <a:ext cx="523388" cy="427399"/>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4.</a:t>
            </a:r>
          </a:p>
        </p:txBody>
      </p:sp>
      <p:sp>
        <p:nvSpPr>
          <p:cNvPr id="62" name="Line">
            <a:extLst>
              <a:ext uri="{FF2B5EF4-FFF2-40B4-BE49-F238E27FC236}">
                <a16:creationId xmlns:a16="http://schemas.microsoft.com/office/drawing/2014/main" id="{BF22FF07-29BD-4D06-BEB0-A9D51120F1C9}"/>
              </a:ext>
            </a:extLst>
          </p:cNvPr>
          <p:cNvSpPr/>
          <p:nvPr/>
        </p:nvSpPr>
        <p:spPr>
          <a:xfrm flipH="1">
            <a:off x="3431323" y="5040166"/>
            <a:ext cx="1" cy="1325375"/>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3" name="Title 1">
            <a:extLst>
              <a:ext uri="{FF2B5EF4-FFF2-40B4-BE49-F238E27FC236}">
                <a16:creationId xmlns:a16="http://schemas.microsoft.com/office/drawing/2014/main" id="{DE81D712-99F1-4AE9-A3BB-4BCC6F194B19}"/>
              </a:ext>
            </a:extLst>
          </p:cNvPr>
          <p:cNvSpPr txBox="1"/>
          <p:nvPr/>
        </p:nvSpPr>
        <p:spPr>
          <a:xfrm>
            <a:off x="3290271" y="6335891"/>
            <a:ext cx="523388" cy="427399"/>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5.</a:t>
            </a:r>
          </a:p>
        </p:txBody>
      </p:sp>
      <p:sp>
        <p:nvSpPr>
          <p:cNvPr id="64" name="Line">
            <a:extLst>
              <a:ext uri="{FF2B5EF4-FFF2-40B4-BE49-F238E27FC236}">
                <a16:creationId xmlns:a16="http://schemas.microsoft.com/office/drawing/2014/main" id="{C42A25BA-E0B0-4D3B-8393-C378D46A6C5C}"/>
              </a:ext>
            </a:extLst>
          </p:cNvPr>
          <p:cNvSpPr/>
          <p:nvPr/>
        </p:nvSpPr>
        <p:spPr>
          <a:xfrm>
            <a:off x="3414308" y="5763542"/>
            <a:ext cx="1651001"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5" name="Title 1">
            <a:extLst>
              <a:ext uri="{FF2B5EF4-FFF2-40B4-BE49-F238E27FC236}">
                <a16:creationId xmlns:a16="http://schemas.microsoft.com/office/drawing/2014/main" id="{2F3E6295-3315-42A7-893B-BA3C1ADA5656}"/>
              </a:ext>
            </a:extLst>
          </p:cNvPr>
          <p:cNvSpPr txBox="1"/>
          <p:nvPr/>
        </p:nvSpPr>
        <p:spPr>
          <a:xfrm>
            <a:off x="5096080" y="5549841"/>
            <a:ext cx="523388" cy="427398"/>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6.</a:t>
            </a:r>
          </a:p>
        </p:txBody>
      </p:sp>
      <p:grpSp>
        <p:nvGrpSpPr>
          <p:cNvPr id="66" name="Group">
            <a:extLst>
              <a:ext uri="{FF2B5EF4-FFF2-40B4-BE49-F238E27FC236}">
                <a16:creationId xmlns:a16="http://schemas.microsoft.com/office/drawing/2014/main" id="{9FAC3180-91CC-41B9-A9EB-A619158EBBA3}"/>
              </a:ext>
            </a:extLst>
          </p:cNvPr>
          <p:cNvGrpSpPr/>
          <p:nvPr/>
        </p:nvGrpSpPr>
        <p:grpSpPr>
          <a:xfrm>
            <a:off x="7242832" y="4293273"/>
            <a:ext cx="595355" cy="583256"/>
            <a:chOff x="0" y="0"/>
            <a:chExt cx="595354" cy="583255"/>
          </a:xfrm>
        </p:grpSpPr>
        <p:sp>
          <p:nvSpPr>
            <p:cNvPr id="67" name="Line">
              <a:extLst>
                <a:ext uri="{FF2B5EF4-FFF2-40B4-BE49-F238E27FC236}">
                  <a16:creationId xmlns:a16="http://schemas.microsoft.com/office/drawing/2014/main" id="{0F957899-9E3E-4748-81F4-0F6A5022ECE0}"/>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68" name="Line">
              <a:extLst>
                <a:ext uri="{FF2B5EF4-FFF2-40B4-BE49-F238E27FC236}">
                  <a16:creationId xmlns:a16="http://schemas.microsoft.com/office/drawing/2014/main" id="{3D3BB622-A308-4C1E-A5F5-BE2C43D1D1C5}"/>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69" name="Circle">
              <a:extLst>
                <a:ext uri="{FF2B5EF4-FFF2-40B4-BE49-F238E27FC236}">
                  <a16:creationId xmlns:a16="http://schemas.microsoft.com/office/drawing/2014/main" id="{1ABFFEE4-F164-4207-86D1-E53CDBCD5A6E}"/>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70" name="Circle">
              <a:extLst>
                <a:ext uri="{FF2B5EF4-FFF2-40B4-BE49-F238E27FC236}">
                  <a16:creationId xmlns:a16="http://schemas.microsoft.com/office/drawing/2014/main" id="{D5284C46-6811-45C3-89FD-86B3EEC4A07B}"/>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71" name="Group">
            <a:extLst>
              <a:ext uri="{FF2B5EF4-FFF2-40B4-BE49-F238E27FC236}">
                <a16:creationId xmlns:a16="http://schemas.microsoft.com/office/drawing/2014/main" id="{3EB4CE6E-8A7D-4FCB-A5F2-30107EC85799}"/>
              </a:ext>
            </a:extLst>
          </p:cNvPr>
          <p:cNvGrpSpPr/>
          <p:nvPr/>
        </p:nvGrpSpPr>
        <p:grpSpPr>
          <a:xfrm>
            <a:off x="7438078" y="3806727"/>
            <a:ext cx="595356" cy="583256"/>
            <a:chOff x="0" y="0"/>
            <a:chExt cx="595354" cy="583255"/>
          </a:xfrm>
        </p:grpSpPr>
        <p:sp>
          <p:nvSpPr>
            <p:cNvPr id="72" name="Line">
              <a:extLst>
                <a:ext uri="{FF2B5EF4-FFF2-40B4-BE49-F238E27FC236}">
                  <a16:creationId xmlns:a16="http://schemas.microsoft.com/office/drawing/2014/main" id="{8CD6663C-5C33-4BE6-AB1E-FF515434FD09}"/>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73" name="Line">
              <a:extLst>
                <a:ext uri="{FF2B5EF4-FFF2-40B4-BE49-F238E27FC236}">
                  <a16:creationId xmlns:a16="http://schemas.microsoft.com/office/drawing/2014/main" id="{60613BDF-D0B2-4838-9E57-C539801CD1B1}"/>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74" name="Circle">
              <a:extLst>
                <a:ext uri="{FF2B5EF4-FFF2-40B4-BE49-F238E27FC236}">
                  <a16:creationId xmlns:a16="http://schemas.microsoft.com/office/drawing/2014/main" id="{A086AE94-8415-4803-8424-EF81E6DE7AD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75" name="Circle">
              <a:extLst>
                <a:ext uri="{FF2B5EF4-FFF2-40B4-BE49-F238E27FC236}">
                  <a16:creationId xmlns:a16="http://schemas.microsoft.com/office/drawing/2014/main" id="{E50F6B5C-BD62-4043-B9E9-E0F26678B8FD}"/>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sp>
        <p:nvSpPr>
          <p:cNvPr id="76" name="Circle">
            <a:extLst>
              <a:ext uri="{FF2B5EF4-FFF2-40B4-BE49-F238E27FC236}">
                <a16:creationId xmlns:a16="http://schemas.microsoft.com/office/drawing/2014/main" id="{A9CF849D-A879-4DFE-92E2-9FC245913351}"/>
              </a:ext>
            </a:extLst>
          </p:cNvPr>
          <p:cNvSpPr/>
          <p:nvPr/>
        </p:nvSpPr>
        <p:spPr>
          <a:xfrm>
            <a:off x="4527669" y="5387562"/>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grpSp>
        <p:nvGrpSpPr>
          <p:cNvPr id="77" name="Group">
            <a:extLst>
              <a:ext uri="{FF2B5EF4-FFF2-40B4-BE49-F238E27FC236}">
                <a16:creationId xmlns:a16="http://schemas.microsoft.com/office/drawing/2014/main" id="{1F48E87B-CD57-4BC6-8661-AF234DAB50D0}"/>
              </a:ext>
            </a:extLst>
          </p:cNvPr>
          <p:cNvGrpSpPr/>
          <p:nvPr/>
        </p:nvGrpSpPr>
        <p:grpSpPr>
          <a:xfrm>
            <a:off x="5919713" y="5432831"/>
            <a:ext cx="980330" cy="661418"/>
            <a:chOff x="0" y="702930"/>
            <a:chExt cx="980329" cy="661416"/>
          </a:xfrm>
        </p:grpSpPr>
        <p:sp>
          <p:nvSpPr>
            <p:cNvPr id="78" name="Circle">
              <a:extLst>
                <a:ext uri="{FF2B5EF4-FFF2-40B4-BE49-F238E27FC236}">
                  <a16:creationId xmlns:a16="http://schemas.microsoft.com/office/drawing/2014/main" id="{BBD914E4-1699-4D52-970B-132CAE42647C}"/>
                </a:ext>
              </a:extLst>
            </p:cNvPr>
            <p:cNvSpPr/>
            <p:nvPr/>
          </p:nvSpPr>
          <p:spPr>
            <a:xfrm>
              <a:off x="160093" y="710102"/>
              <a:ext cx="203201" cy="203201"/>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9" name="Star">
              <a:extLst>
                <a:ext uri="{FF2B5EF4-FFF2-40B4-BE49-F238E27FC236}">
                  <a16:creationId xmlns:a16="http://schemas.microsoft.com/office/drawing/2014/main" id="{7EE9D8DE-AEFE-42C6-9E79-470EB0DF8EB7}"/>
                </a:ext>
              </a:extLst>
            </p:cNvPr>
            <p:cNvSpPr/>
            <p:nvPr/>
          </p:nvSpPr>
          <p:spPr>
            <a:xfrm>
              <a:off x="555656" y="702930"/>
              <a:ext cx="193071" cy="187187"/>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80" name="Title 1">
              <a:extLst>
                <a:ext uri="{FF2B5EF4-FFF2-40B4-BE49-F238E27FC236}">
                  <a16:creationId xmlns:a16="http://schemas.microsoft.com/office/drawing/2014/main" id="{6C43E4A4-4FC4-4B26-A2EE-1A7D00CF532C}"/>
                </a:ext>
              </a:extLst>
            </p:cNvPr>
            <p:cNvSpPr txBox="1"/>
            <p:nvPr/>
          </p:nvSpPr>
          <p:spPr>
            <a:xfrm>
              <a:off x="0" y="936949"/>
              <a:ext cx="523387" cy="427399"/>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1/1</a:t>
              </a:r>
            </a:p>
          </p:txBody>
        </p:sp>
        <p:sp>
          <p:nvSpPr>
            <p:cNvPr id="81" name="Title 1">
              <a:extLst>
                <a:ext uri="{FF2B5EF4-FFF2-40B4-BE49-F238E27FC236}">
                  <a16:creationId xmlns:a16="http://schemas.microsoft.com/office/drawing/2014/main" id="{38C66A6C-8E6A-4E02-9CDA-7C125CCA4F0A}"/>
                </a:ext>
              </a:extLst>
            </p:cNvPr>
            <p:cNvSpPr txBox="1"/>
            <p:nvPr/>
          </p:nvSpPr>
          <p:spPr>
            <a:xfrm>
              <a:off x="456942" y="933568"/>
              <a:ext cx="523388" cy="427399"/>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4/4</a:t>
              </a:r>
            </a:p>
          </p:txBody>
        </p:sp>
      </p:grpSp>
      <p:grpSp>
        <p:nvGrpSpPr>
          <p:cNvPr id="82" name="Group">
            <a:extLst>
              <a:ext uri="{FF2B5EF4-FFF2-40B4-BE49-F238E27FC236}">
                <a16:creationId xmlns:a16="http://schemas.microsoft.com/office/drawing/2014/main" id="{9CC4FABF-735E-4A17-A93E-2A10FC142ADC}"/>
              </a:ext>
            </a:extLst>
          </p:cNvPr>
          <p:cNvGrpSpPr/>
          <p:nvPr/>
        </p:nvGrpSpPr>
        <p:grpSpPr>
          <a:xfrm>
            <a:off x="6086003" y="4754432"/>
            <a:ext cx="595355" cy="583256"/>
            <a:chOff x="0" y="0"/>
            <a:chExt cx="595354" cy="583255"/>
          </a:xfrm>
        </p:grpSpPr>
        <p:sp>
          <p:nvSpPr>
            <p:cNvPr id="83" name="Line">
              <a:extLst>
                <a:ext uri="{FF2B5EF4-FFF2-40B4-BE49-F238E27FC236}">
                  <a16:creationId xmlns:a16="http://schemas.microsoft.com/office/drawing/2014/main" id="{E959AECC-F23B-43BF-9E80-FB185CDCAD67}"/>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4" name="Line">
              <a:extLst>
                <a:ext uri="{FF2B5EF4-FFF2-40B4-BE49-F238E27FC236}">
                  <a16:creationId xmlns:a16="http://schemas.microsoft.com/office/drawing/2014/main" id="{81A49B00-96FD-4801-A58E-29B5FC878C1D}"/>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5" name="Circle">
              <a:extLst>
                <a:ext uri="{FF2B5EF4-FFF2-40B4-BE49-F238E27FC236}">
                  <a16:creationId xmlns:a16="http://schemas.microsoft.com/office/drawing/2014/main" id="{EE59611A-8256-458C-AE86-BE5FFD917ED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86" name="Circle">
              <a:extLst>
                <a:ext uri="{FF2B5EF4-FFF2-40B4-BE49-F238E27FC236}">
                  <a16:creationId xmlns:a16="http://schemas.microsoft.com/office/drawing/2014/main" id="{9CEBEA53-0BD8-4795-8D5B-3A40FA504CD0}"/>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87" name="Group">
            <a:extLst>
              <a:ext uri="{FF2B5EF4-FFF2-40B4-BE49-F238E27FC236}">
                <a16:creationId xmlns:a16="http://schemas.microsoft.com/office/drawing/2014/main" id="{E3C0823E-5CBF-4534-92B9-9B9EF34A91B8}"/>
              </a:ext>
            </a:extLst>
          </p:cNvPr>
          <p:cNvGrpSpPr/>
          <p:nvPr/>
        </p:nvGrpSpPr>
        <p:grpSpPr>
          <a:xfrm>
            <a:off x="6281252" y="4287549"/>
            <a:ext cx="595355" cy="583256"/>
            <a:chOff x="0" y="0"/>
            <a:chExt cx="595354" cy="583255"/>
          </a:xfrm>
        </p:grpSpPr>
        <p:sp>
          <p:nvSpPr>
            <p:cNvPr id="88" name="Line">
              <a:extLst>
                <a:ext uri="{FF2B5EF4-FFF2-40B4-BE49-F238E27FC236}">
                  <a16:creationId xmlns:a16="http://schemas.microsoft.com/office/drawing/2014/main" id="{223F7EBD-243C-4FE1-AD31-788ED75799CD}"/>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9" name="Line">
              <a:extLst>
                <a:ext uri="{FF2B5EF4-FFF2-40B4-BE49-F238E27FC236}">
                  <a16:creationId xmlns:a16="http://schemas.microsoft.com/office/drawing/2014/main" id="{3E011B75-6D55-42E5-AD9C-2C08A17C1ECD}"/>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0" name="Circle">
              <a:extLst>
                <a:ext uri="{FF2B5EF4-FFF2-40B4-BE49-F238E27FC236}">
                  <a16:creationId xmlns:a16="http://schemas.microsoft.com/office/drawing/2014/main" id="{49142BB8-4452-4EEB-B841-255E89B66254}"/>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91" name="Circle">
              <a:extLst>
                <a:ext uri="{FF2B5EF4-FFF2-40B4-BE49-F238E27FC236}">
                  <a16:creationId xmlns:a16="http://schemas.microsoft.com/office/drawing/2014/main" id="{75C5058E-D547-436C-9A15-B74791D65923}"/>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92" name="Group">
            <a:extLst>
              <a:ext uri="{FF2B5EF4-FFF2-40B4-BE49-F238E27FC236}">
                <a16:creationId xmlns:a16="http://schemas.microsoft.com/office/drawing/2014/main" id="{F782E376-742F-4139-BF17-F065B03AA9C2}"/>
              </a:ext>
            </a:extLst>
          </p:cNvPr>
          <p:cNvGrpSpPr/>
          <p:nvPr/>
        </p:nvGrpSpPr>
        <p:grpSpPr>
          <a:xfrm>
            <a:off x="6478577" y="3785896"/>
            <a:ext cx="602612" cy="589386"/>
            <a:chOff x="0" y="0"/>
            <a:chExt cx="602610" cy="589385"/>
          </a:xfrm>
        </p:grpSpPr>
        <p:sp>
          <p:nvSpPr>
            <p:cNvPr id="93" name="Line">
              <a:extLst>
                <a:ext uri="{FF2B5EF4-FFF2-40B4-BE49-F238E27FC236}">
                  <a16:creationId xmlns:a16="http://schemas.microsoft.com/office/drawing/2014/main" id="{33303610-060A-4D4F-94AA-60CAA134E379}"/>
                </a:ext>
              </a:extLst>
            </p:cNvPr>
            <p:cNvSpPr/>
            <p:nvPr/>
          </p:nvSpPr>
          <p:spPr>
            <a:xfrm flipV="1">
              <a:off x="79194"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4" name="Line">
              <a:extLst>
                <a:ext uri="{FF2B5EF4-FFF2-40B4-BE49-F238E27FC236}">
                  <a16:creationId xmlns:a16="http://schemas.microsoft.com/office/drawing/2014/main" id="{B88B73E4-B035-4AC4-8D21-172055258C4F}"/>
                </a:ext>
              </a:extLst>
            </p:cNvPr>
            <p:cNvSpPr/>
            <p:nvPr/>
          </p:nvSpPr>
          <p:spPr>
            <a:xfrm flipH="1" flipV="1">
              <a:off x="307212"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5" name="Circle">
              <a:extLst>
                <a:ext uri="{FF2B5EF4-FFF2-40B4-BE49-F238E27FC236}">
                  <a16:creationId xmlns:a16="http://schemas.microsoft.com/office/drawing/2014/main" id="{E084138D-0433-4561-B902-44C64E841648}"/>
                </a:ext>
              </a:extLst>
            </p:cNvPr>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96" name="Circle">
              <a:extLst>
                <a:ext uri="{FF2B5EF4-FFF2-40B4-BE49-F238E27FC236}">
                  <a16:creationId xmlns:a16="http://schemas.microsoft.com/office/drawing/2014/main" id="{ED062151-DAA8-451E-9623-064EB7211C8E}"/>
                </a:ext>
              </a:extLst>
            </p:cNvPr>
            <p:cNvSpPr/>
            <p:nvPr/>
          </p:nvSpPr>
          <p:spPr>
            <a:xfrm>
              <a:off x="0" y="38508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97" name="Group">
            <a:extLst>
              <a:ext uri="{FF2B5EF4-FFF2-40B4-BE49-F238E27FC236}">
                <a16:creationId xmlns:a16="http://schemas.microsoft.com/office/drawing/2014/main" id="{B86A6D99-F2EE-4CC0-AF53-C4CD2D86FA7B}"/>
              </a:ext>
            </a:extLst>
          </p:cNvPr>
          <p:cNvGrpSpPr/>
          <p:nvPr/>
        </p:nvGrpSpPr>
        <p:grpSpPr>
          <a:xfrm>
            <a:off x="6683163" y="3291218"/>
            <a:ext cx="1157103" cy="603243"/>
            <a:chOff x="0" y="0"/>
            <a:chExt cx="1157102" cy="603242"/>
          </a:xfrm>
        </p:grpSpPr>
        <p:sp>
          <p:nvSpPr>
            <p:cNvPr id="98" name="Line">
              <a:extLst>
                <a:ext uri="{FF2B5EF4-FFF2-40B4-BE49-F238E27FC236}">
                  <a16:creationId xmlns:a16="http://schemas.microsoft.com/office/drawing/2014/main" id="{B6162CAB-660A-48F9-A81A-447FC6583C25}"/>
                </a:ext>
              </a:extLst>
            </p:cNvPr>
            <p:cNvSpPr/>
            <p:nvPr/>
          </p:nvSpPr>
          <p:spPr>
            <a:xfrm flipV="1">
              <a:off x="40223"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9" name="Line">
              <a:extLst>
                <a:ext uri="{FF2B5EF4-FFF2-40B4-BE49-F238E27FC236}">
                  <a16:creationId xmlns:a16="http://schemas.microsoft.com/office/drawing/2014/main" id="{DE75A1A2-B341-4CDB-8F98-C09E907E1B83}"/>
                </a:ext>
              </a:extLst>
            </p:cNvPr>
            <p:cNvSpPr/>
            <p:nvPr/>
          </p:nvSpPr>
          <p:spPr>
            <a:xfrm flipH="1" flipV="1">
              <a:off x="566979"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100" name="Circle">
              <a:extLst>
                <a:ext uri="{FF2B5EF4-FFF2-40B4-BE49-F238E27FC236}">
                  <a16:creationId xmlns:a16="http://schemas.microsoft.com/office/drawing/2014/main" id="{0138FAC4-74FF-467F-B9F2-F6F5A1E9E722}"/>
                </a:ext>
              </a:extLst>
            </p:cNvPr>
            <p:cNvSpPr/>
            <p:nvPr/>
          </p:nvSpPr>
          <p:spPr>
            <a:xfrm>
              <a:off x="0" y="378109"/>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101" name="Circle">
              <a:extLst>
                <a:ext uri="{FF2B5EF4-FFF2-40B4-BE49-F238E27FC236}">
                  <a16:creationId xmlns:a16="http://schemas.microsoft.com/office/drawing/2014/main" id="{5FF790FE-9E62-431C-9C6E-AB448919458F}"/>
                </a:ext>
              </a:extLst>
            </p:cNvPr>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sp>
        <p:nvSpPr>
          <p:cNvPr id="102" name="Circle">
            <a:extLst>
              <a:ext uri="{FF2B5EF4-FFF2-40B4-BE49-F238E27FC236}">
                <a16:creationId xmlns:a16="http://schemas.microsoft.com/office/drawing/2014/main" id="{87C9151A-AFD2-4B48-B9E3-BAE7DC6255CB}"/>
              </a:ext>
            </a:extLst>
          </p:cNvPr>
          <p:cNvSpPr/>
          <p:nvPr/>
        </p:nvSpPr>
        <p:spPr>
          <a:xfrm>
            <a:off x="7122001" y="3160281"/>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p>
        </p:txBody>
      </p:sp>
      <p:sp>
        <p:nvSpPr>
          <p:cNvPr id="103" name="Content Placeholder 2">
            <a:extLst>
              <a:ext uri="{FF2B5EF4-FFF2-40B4-BE49-F238E27FC236}">
                <a16:creationId xmlns:a16="http://schemas.microsoft.com/office/drawing/2014/main" id="{6D4123D1-CA83-1A47-8C12-C18A9347D68A}"/>
              </a:ext>
            </a:extLst>
          </p:cNvPr>
          <p:cNvSpPr txBox="1">
            <a:spLocks/>
          </p:cNvSpPr>
          <p:nvPr/>
        </p:nvSpPr>
        <p:spPr>
          <a:xfrm>
            <a:off x="8129570" y="1786895"/>
            <a:ext cx="4062430" cy="2089323"/>
          </a:xfrm>
          <a:prstGeom prst="rect">
            <a:avLst/>
          </a:prstGeom>
          <a:effectLst/>
        </p:spPr>
        <p:txBody>
          <a:bodyPr lIns="45718" tIns="45718" rIns="45718" bIns="45718"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FF00"/>
                </a:solidFill>
                <a:effectLst>
                  <a:outerShdw blurRad="46736" dist="35052" dir="5400000" rotWithShape="0">
                    <a:srgbClr val="000000">
                      <a:alpha val="40000"/>
                    </a:srgbClr>
                  </a:outerShdw>
                </a:effectLst>
                <a:latin typeface="Calibri" panose="020F0502020204030204" pitchFamily="34" charset="0"/>
                <a:cs typeface="Calibri" panose="020F0502020204030204" pitchFamily="34" charset="0"/>
              </a:rPr>
              <a:t>Non-linear model.</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FF00"/>
                </a:solidFill>
                <a:effectLst>
                  <a:outerShdw blurRad="46736" dist="35052" dir="5400000" rotWithShape="0">
                    <a:srgbClr val="000000">
                      <a:alpha val="40000"/>
                    </a:srgbClr>
                  </a:outerShdw>
                </a:effectLst>
                <a:latin typeface="Calibri" panose="020F0502020204030204" pitchFamily="34" charset="0"/>
                <a:cs typeface="Calibri" panose="020F0502020204030204" pitchFamily="34" charset="0"/>
              </a:rPr>
              <a:t>Successively discriminates into classes via partitioning the data.</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FF00"/>
                </a:solidFill>
                <a:effectLst>
                  <a:outerShdw blurRad="46736" dist="35052" dir="5400000" rotWithShape="0">
                    <a:srgbClr val="000000">
                      <a:alpha val="40000"/>
                    </a:srgbClr>
                  </a:outerShdw>
                </a:effectLst>
                <a:latin typeface="Calibri" panose="020F0502020204030204" pitchFamily="34" charset="0"/>
                <a:cs typeface="Calibri" panose="020F0502020204030204" pitchFamily="34" charset="0"/>
              </a:rPr>
              <a:t>Each partition forms an extra decision boundary.</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FF00"/>
                </a:solidFill>
                <a:effectLst>
                  <a:outerShdw blurRad="46736" dist="35052" dir="5400000" rotWithShape="0">
                    <a:srgbClr val="000000">
                      <a:alpha val="40000"/>
                    </a:srgbClr>
                  </a:outerShdw>
                </a:effectLst>
                <a:latin typeface="Calibri" panose="020F0502020204030204" pitchFamily="34" charset="0"/>
                <a:cs typeface="Calibri" panose="020F0502020204030204" pitchFamily="34" charset="0"/>
              </a:rPr>
              <a:t>Key question – which feature to split on at any given time?</a:t>
            </a:r>
          </a:p>
        </p:txBody>
      </p:sp>
      <p:sp>
        <p:nvSpPr>
          <p:cNvPr id="2" name="Rectangle 1">
            <a:extLst>
              <a:ext uri="{FF2B5EF4-FFF2-40B4-BE49-F238E27FC236}">
                <a16:creationId xmlns:a16="http://schemas.microsoft.com/office/drawing/2014/main" id="{C62613BF-4CCF-45AC-8987-28E698740F09}"/>
              </a:ext>
            </a:extLst>
          </p:cNvPr>
          <p:cNvSpPr/>
          <p:nvPr/>
        </p:nvSpPr>
        <p:spPr>
          <a:xfrm>
            <a:off x="253178" y="1347488"/>
            <a:ext cx="5633402" cy="1323439"/>
          </a:xfrm>
          <a:prstGeom prst="rect">
            <a:avLst/>
          </a:prstGeom>
        </p:spPr>
        <p:txBody>
          <a:bodyPr wrap="none">
            <a:spAutoFit/>
          </a:bodyPr>
          <a:lstStyle/>
          <a:p>
            <a:r>
              <a:rPr lang="en-GB" sz="2000" b="1" dirty="0">
                <a:solidFill>
                  <a:srgbClr val="FFFF00"/>
                </a:solidFill>
                <a:latin typeface="Calibri" panose="020F0502020204030204" pitchFamily="34" charset="0"/>
                <a:cs typeface="Calibri" panose="020F0502020204030204" pitchFamily="34" charset="0"/>
              </a:rPr>
              <a:t>Suppose we have a dataset containing 2 classes:</a:t>
            </a:r>
          </a:p>
          <a:p>
            <a:pPr marL="800100" lvl="1" indent="-342900">
              <a:buFont typeface="Arial" panose="020B0604020202020204" pitchFamily="34" charset="0"/>
              <a:buChar char="•"/>
            </a:pPr>
            <a:r>
              <a:rPr lang="en-GB" sz="2000" b="1" dirty="0">
                <a:solidFill>
                  <a:srgbClr val="FFFF00"/>
                </a:solidFill>
                <a:latin typeface="Calibri" panose="020F0502020204030204" pitchFamily="34" charset="0"/>
                <a:cs typeface="Calibri" panose="020F0502020204030204" pitchFamily="34" charset="0"/>
              </a:rPr>
              <a:t>Stars</a:t>
            </a:r>
          </a:p>
          <a:p>
            <a:pPr marL="800100" lvl="1" indent="-342900">
              <a:buFont typeface="Arial" panose="020B0604020202020204" pitchFamily="34" charset="0"/>
              <a:buChar char="•"/>
            </a:pPr>
            <a:r>
              <a:rPr lang="en-GB" sz="2000" b="1" dirty="0">
                <a:solidFill>
                  <a:srgbClr val="FFFF00"/>
                </a:solidFill>
                <a:latin typeface="Calibri" panose="020F0502020204030204" pitchFamily="34" charset="0"/>
                <a:cs typeface="Calibri" panose="020F0502020204030204" pitchFamily="34" charset="0"/>
              </a:rPr>
              <a:t>Circles</a:t>
            </a:r>
          </a:p>
          <a:p>
            <a:r>
              <a:rPr lang="en-GB" sz="2000" b="1" dirty="0">
                <a:solidFill>
                  <a:srgbClr val="FFFF00"/>
                </a:solidFill>
                <a:latin typeface="Calibri" panose="020F0502020204030204" pitchFamily="34" charset="0"/>
                <a:cs typeface="Calibri" panose="020F0502020204030204" pitchFamily="34" charset="0"/>
              </a:rPr>
              <a:t>Goal is the separate them as accurately as possible.</a:t>
            </a:r>
          </a:p>
        </p:txBody>
      </p:sp>
      <p:grpSp>
        <p:nvGrpSpPr>
          <p:cNvPr id="111" name="Group 110">
            <a:extLst>
              <a:ext uri="{FF2B5EF4-FFF2-40B4-BE49-F238E27FC236}">
                <a16:creationId xmlns:a16="http://schemas.microsoft.com/office/drawing/2014/main" id="{0F84BA2F-5B22-FF4D-A9C4-44566956D40C}"/>
              </a:ext>
            </a:extLst>
          </p:cNvPr>
          <p:cNvGrpSpPr/>
          <p:nvPr/>
        </p:nvGrpSpPr>
        <p:grpSpPr>
          <a:xfrm>
            <a:off x="1270580" y="2947752"/>
            <a:ext cx="1348568" cy="578627"/>
            <a:chOff x="1194890" y="2512538"/>
            <a:chExt cx="1348568" cy="578627"/>
          </a:xfrm>
        </p:grpSpPr>
        <p:sp>
          <p:nvSpPr>
            <p:cNvPr id="3" name="TextBox 2">
              <a:extLst>
                <a:ext uri="{FF2B5EF4-FFF2-40B4-BE49-F238E27FC236}">
                  <a16:creationId xmlns:a16="http://schemas.microsoft.com/office/drawing/2014/main" id="{D3BE20B9-7A8A-1A4B-9451-D647C9D6440B}"/>
                </a:ext>
              </a:extLst>
            </p:cNvPr>
            <p:cNvSpPr txBox="1"/>
            <p:nvPr/>
          </p:nvSpPr>
          <p:spPr>
            <a:xfrm>
              <a:off x="1580158" y="2512538"/>
              <a:ext cx="578300" cy="338554"/>
            </a:xfrm>
            <a:prstGeom prst="rect">
              <a:avLst/>
            </a:prstGeom>
            <a:noFill/>
          </p:spPr>
          <p:txBody>
            <a:bodyPr wrap="non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Pure</a:t>
              </a:r>
            </a:p>
          </p:txBody>
        </p:sp>
        <p:cxnSp>
          <p:nvCxnSpPr>
            <p:cNvPr id="5" name="Straight Arrow Connector 4">
              <a:extLst>
                <a:ext uri="{FF2B5EF4-FFF2-40B4-BE49-F238E27FC236}">
                  <a16:creationId xmlns:a16="http://schemas.microsoft.com/office/drawing/2014/main" id="{A8BEF9C9-7D82-044A-9847-3316916B0B54}"/>
                </a:ext>
              </a:extLst>
            </p:cNvPr>
            <p:cNvCxnSpPr>
              <a:cxnSpLocks/>
            </p:cNvCxnSpPr>
            <p:nvPr/>
          </p:nvCxnSpPr>
          <p:spPr>
            <a:xfrm rot="10800000" flipV="1">
              <a:off x="1194890" y="2695124"/>
              <a:ext cx="435743" cy="396041"/>
            </a:xfrm>
            <a:prstGeom prst="curvedConnector3">
              <a:avLst>
                <a:gd name="adj1" fmla="val 98912"/>
              </a:avLst>
            </a:prstGeom>
            <a:ln w="38100">
              <a:solidFill>
                <a:schemeClr val="accent3">
                  <a:lumMod val="60000"/>
                  <a:lumOff val="40000"/>
                </a:schemeClr>
              </a:solidFill>
              <a:tailEnd type="stealth"/>
            </a:ln>
            <a:effectLst>
              <a:outerShdw blurRad="50800" dist="38100" dir="2700000" algn="tl" rotWithShape="0">
                <a:prstClr val="black">
                  <a:alpha val="91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Arrow Connector 4">
              <a:extLst>
                <a:ext uri="{FF2B5EF4-FFF2-40B4-BE49-F238E27FC236}">
                  <a16:creationId xmlns:a16="http://schemas.microsoft.com/office/drawing/2014/main" id="{F458F243-2FE7-FF4C-ACA8-7F8639E3F2D7}"/>
                </a:ext>
              </a:extLst>
            </p:cNvPr>
            <p:cNvCxnSpPr>
              <a:cxnSpLocks/>
            </p:cNvCxnSpPr>
            <p:nvPr/>
          </p:nvCxnSpPr>
          <p:spPr>
            <a:xfrm rot="10800000">
              <a:off x="2203123" y="2690005"/>
              <a:ext cx="340335" cy="318906"/>
            </a:xfrm>
            <a:prstGeom prst="curvedConnector3">
              <a:avLst>
                <a:gd name="adj1" fmla="val 1517"/>
              </a:avLst>
            </a:prstGeom>
            <a:ln w="38100">
              <a:solidFill>
                <a:schemeClr val="accent3">
                  <a:lumMod val="60000"/>
                  <a:lumOff val="40000"/>
                </a:schemeClr>
              </a:solidFill>
              <a:headEnd type="stealth"/>
              <a:tailEnd type="none"/>
            </a:ln>
            <a:effectLst>
              <a:outerShdw blurRad="50800" dist="38100" dir="2700000" algn="tl" rotWithShape="0">
                <a:prstClr val="black">
                  <a:alpha val="91000"/>
                </a:prstClr>
              </a:outerShdw>
            </a:effectLst>
          </p:spPr>
          <p:style>
            <a:lnRef idx="1">
              <a:schemeClr val="accent1"/>
            </a:lnRef>
            <a:fillRef idx="0">
              <a:schemeClr val="accent1"/>
            </a:fillRef>
            <a:effectRef idx="0">
              <a:schemeClr val="accent1"/>
            </a:effectRef>
            <a:fontRef idx="minor">
              <a:schemeClr val="tx1"/>
            </a:fontRef>
          </p:style>
        </p:cxnSp>
      </p:grpSp>
      <p:pic>
        <p:nvPicPr>
          <p:cNvPr id="110" name="Picture 109">
            <a:extLst>
              <a:ext uri="{FF2B5EF4-FFF2-40B4-BE49-F238E27FC236}">
                <a16:creationId xmlns:a16="http://schemas.microsoft.com/office/drawing/2014/main" id="{F109C6BB-CE91-46FA-8654-357C1BA0563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6109893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5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5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5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61"/>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6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82"/>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7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6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6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p:tmAbs val="0"/>
                                  </p:iterate>
                                  <p:childTnLst>
                                    <p:set>
                                      <p:cBhvr>
                                        <p:cTn id="69" fill="hold"/>
                                        <p:tgtEl>
                                          <p:spTgt spid="65"/>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64"/>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6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03">
                                            <p:txEl>
                                              <p:pRg st="2" end="2"/>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advAuto="0"/>
      <p:bldP spid="55" grpId="0" animBg="1" advAuto="0"/>
      <p:bldP spid="56" grpId="0"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71" grpId="0" animBg="1" advAuto="0"/>
      <p:bldP spid="77" grpId="0" advAuto="0"/>
      <p:bldP spid="82" grpId="0" animBg="1" advAuto="0"/>
      <p:bldP spid="87" grpId="0" animBg="1" advAuto="0"/>
      <p:bldP spid="92" grpId="0" animBg="1" advAuto="0"/>
      <p:bldP spid="97" grpId="0" animBg="1" advAuto="0"/>
      <p:bldP spid="102" grpId="0" animBg="1"/>
      <p:bldP spid="103" grpId="0" uiExpand="1" build="p"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EB78B201-DBD5-4249-83CD-9AE98F50C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Tree Split Choice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ext">
            <a:extLst>
              <a:ext uri="{FF2B5EF4-FFF2-40B4-BE49-F238E27FC236}">
                <a16:creationId xmlns:a16="http://schemas.microsoft.com/office/drawing/2014/main" id="{5047C2F9-3419-499E-BA33-FA364DC45C06}"/>
              </a:ext>
            </a:extLst>
          </p:cNvPr>
          <p:cNvSpPr txBox="1"/>
          <p:nvPr/>
        </p:nvSpPr>
        <p:spPr>
          <a:xfrm>
            <a:off x="213446" y="5927689"/>
            <a:ext cx="92394" cy="369328"/>
          </a:xfrm>
          <a:prstGeom prst="rect">
            <a:avLst/>
          </a:prstGeom>
          <a:ln w="12700">
            <a:miter lim="400000"/>
          </a:ln>
        </p:spPr>
        <p:txBody>
          <a:bodyPr wrap="none" lIns="45718" tIns="45718" rIns="45718" bIns="45718">
            <a:spAutoFit/>
          </a:bodyPr>
          <a:lstStyle/>
          <a:p>
            <a:endParaRPr>
              <a:solidFill>
                <a:srgbClr val="FFFF00"/>
              </a:solidFill>
              <a:latin typeface="Calibri" panose="020F0502020204030204" pitchFamily="34" charset="0"/>
              <a:cs typeface="Calibri" panose="020F0502020204030204" pitchFamily="34" charset="0"/>
            </a:endParaRPr>
          </a:p>
        </p:txBody>
      </p:sp>
      <p:sp>
        <p:nvSpPr>
          <p:cNvPr id="15" name="Content Placeholder 2">
            <a:extLst>
              <a:ext uri="{FF2B5EF4-FFF2-40B4-BE49-F238E27FC236}">
                <a16:creationId xmlns:a16="http://schemas.microsoft.com/office/drawing/2014/main" id="{EEAD7BB4-E1FF-4A5E-BBBE-5613898C5233}"/>
              </a:ext>
            </a:extLst>
          </p:cNvPr>
          <p:cNvSpPr txBox="1">
            <a:spLocks/>
          </p:cNvSpPr>
          <p:nvPr/>
        </p:nvSpPr>
        <p:spPr>
          <a:xfrm>
            <a:off x="390010" y="4048018"/>
            <a:ext cx="5218011" cy="2176651"/>
          </a:xfrm>
          <a:prstGeom prst="rect">
            <a:avLst/>
          </a:prstGeom>
          <a:effectLst/>
        </p:spPr>
        <p:txBody>
          <a:bodyPr lIns="45718" tIns="45718" rIns="45718" bIns="45718"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1700" b="1" dirty="0">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At each spilt point, find the feature that </a:t>
            </a:r>
            <a:r>
              <a:rPr lang="en-US" sz="1700" b="1" dirty="0" err="1">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maximises</a:t>
            </a:r>
            <a:r>
              <a:rPr lang="en-US" sz="1700" b="1" dirty="0">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 the separation between each class.</a:t>
            </a:r>
          </a:p>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1700" b="1" dirty="0">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Done by considering the statistical distribution of the features.</a:t>
            </a:r>
          </a:p>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1700" b="1" dirty="0">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Via an </a:t>
            </a:r>
            <a:r>
              <a:rPr lang="en-US" sz="1700" b="1" dirty="0" err="1">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optimisation</a:t>
            </a:r>
            <a:r>
              <a:rPr lang="en-US" sz="1700" b="1" dirty="0">
                <a:solidFill>
                  <a:srgbClr val="FFFF00"/>
                </a:solidFill>
                <a:effectLst>
                  <a:outerShdw blurRad="43180" dist="32385" dir="5400000" rotWithShape="0">
                    <a:srgbClr val="000000">
                      <a:alpha val="40000"/>
                    </a:srgbClr>
                  </a:outerShdw>
                </a:effectLst>
                <a:latin typeface="Calibri" panose="020F0502020204030204" pitchFamily="34" charset="0"/>
                <a:cs typeface="Calibri" panose="020F0502020204030204" pitchFamily="34" charset="0"/>
              </a:rPr>
              <a:t> method (search over the possible split-points, find the best).</a:t>
            </a:r>
          </a:p>
        </p:txBody>
      </p:sp>
      <p:pic>
        <p:nvPicPr>
          <p:cNvPr id="16" name="Picture 30" descr="Picture 30">
            <a:extLst>
              <a:ext uri="{FF2B5EF4-FFF2-40B4-BE49-F238E27FC236}">
                <a16:creationId xmlns:a16="http://schemas.microsoft.com/office/drawing/2014/main" id="{BBAAE09D-247E-490C-ABDF-DC0075852C71}"/>
              </a:ext>
            </a:extLst>
          </p:cNvPr>
          <p:cNvPicPr>
            <a:picLocks noChangeAspect="1"/>
          </p:cNvPicPr>
          <p:nvPr/>
        </p:nvPicPr>
        <p:blipFill rotWithShape="1">
          <a:blip r:embed="rId4"/>
          <a:srcRect t="-1" b="36988"/>
          <a:stretch/>
        </p:blipFill>
        <p:spPr>
          <a:xfrm>
            <a:off x="550899" y="2094542"/>
            <a:ext cx="4937326" cy="1192881"/>
          </a:xfrm>
          <a:prstGeom prst="rect">
            <a:avLst/>
          </a:prstGeom>
          <a:ln w="12700">
            <a:miter lim="400000"/>
          </a:ln>
          <a:effectLst>
            <a:outerShdw blurRad="50800" dist="38100" dir="5400000" rotWithShape="0">
              <a:srgbClr val="000000">
                <a:alpha val="53143"/>
              </a:srgbClr>
            </a:outerShdw>
          </a:effectLst>
        </p:spPr>
      </p:pic>
      <p:grpSp>
        <p:nvGrpSpPr>
          <p:cNvPr id="17" name="Group">
            <a:extLst>
              <a:ext uri="{FF2B5EF4-FFF2-40B4-BE49-F238E27FC236}">
                <a16:creationId xmlns:a16="http://schemas.microsoft.com/office/drawing/2014/main" id="{02EE4E32-7051-46FA-AC95-0CB832AB34A2}"/>
              </a:ext>
            </a:extLst>
          </p:cNvPr>
          <p:cNvGrpSpPr/>
          <p:nvPr/>
        </p:nvGrpSpPr>
        <p:grpSpPr>
          <a:xfrm>
            <a:off x="8733459" y="2971801"/>
            <a:ext cx="595356" cy="583256"/>
            <a:chOff x="0" y="0"/>
            <a:chExt cx="595354" cy="583255"/>
          </a:xfrm>
        </p:grpSpPr>
        <p:sp>
          <p:nvSpPr>
            <p:cNvPr id="18" name="Line">
              <a:extLst>
                <a:ext uri="{FF2B5EF4-FFF2-40B4-BE49-F238E27FC236}">
                  <a16:creationId xmlns:a16="http://schemas.microsoft.com/office/drawing/2014/main" id="{5F31C062-4067-4C07-A2B2-D66AD25757F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19" name="Line">
              <a:extLst>
                <a:ext uri="{FF2B5EF4-FFF2-40B4-BE49-F238E27FC236}">
                  <a16:creationId xmlns:a16="http://schemas.microsoft.com/office/drawing/2014/main" id="{CDB0233B-05D2-4B78-B9E9-BCDCB67278ED}"/>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0" name="Circle">
              <a:extLst>
                <a:ext uri="{FF2B5EF4-FFF2-40B4-BE49-F238E27FC236}">
                  <a16:creationId xmlns:a16="http://schemas.microsoft.com/office/drawing/2014/main" id="{D44D541B-57B0-4D97-BA2C-5DD38E954B21}"/>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1" name="Circle">
              <a:extLst>
                <a:ext uri="{FF2B5EF4-FFF2-40B4-BE49-F238E27FC236}">
                  <a16:creationId xmlns:a16="http://schemas.microsoft.com/office/drawing/2014/main" id="{63FA726E-320E-4EB9-B39E-5752C9181842}"/>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22" name="Group">
            <a:extLst>
              <a:ext uri="{FF2B5EF4-FFF2-40B4-BE49-F238E27FC236}">
                <a16:creationId xmlns:a16="http://schemas.microsoft.com/office/drawing/2014/main" id="{7E310804-F1C3-4818-88B2-2F3CF04A4016}"/>
              </a:ext>
            </a:extLst>
          </p:cNvPr>
          <p:cNvGrpSpPr/>
          <p:nvPr/>
        </p:nvGrpSpPr>
        <p:grpSpPr>
          <a:xfrm>
            <a:off x="8928707" y="2485255"/>
            <a:ext cx="595356" cy="583256"/>
            <a:chOff x="0" y="0"/>
            <a:chExt cx="595354" cy="583255"/>
          </a:xfrm>
        </p:grpSpPr>
        <p:sp>
          <p:nvSpPr>
            <p:cNvPr id="23" name="Line">
              <a:extLst>
                <a:ext uri="{FF2B5EF4-FFF2-40B4-BE49-F238E27FC236}">
                  <a16:creationId xmlns:a16="http://schemas.microsoft.com/office/drawing/2014/main" id="{7023A35F-9194-4E88-9A5A-79D965946F2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4" name="Line">
              <a:extLst>
                <a:ext uri="{FF2B5EF4-FFF2-40B4-BE49-F238E27FC236}">
                  <a16:creationId xmlns:a16="http://schemas.microsoft.com/office/drawing/2014/main" id="{1A33B4FB-DA1A-4284-885E-95688B93760C}"/>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5" name="Circle">
              <a:extLst>
                <a:ext uri="{FF2B5EF4-FFF2-40B4-BE49-F238E27FC236}">
                  <a16:creationId xmlns:a16="http://schemas.microsoft.com/office/drawing/2014/main" id="{3BD80B92-24AE-4B61-9662-9C76BB6D744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6" name="Circle">
              <a:extLst>
                <a:ext uri="{FF2B5EF4-FFF2-40B4-BE49-F238E27FC236}">
                  <a16:creationId xmlns:a16="http://schemas.microsoft.com/office/drawing/2014/main" id="{57B0B8D1-EF1D-4515-8A04-9E70ECD57C03}"/>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32" name="Group">
            <a:extLst>
              <a:ext uri="{FF2B5EF4-FFF2-40B4-BE49-F238E27FC236}">
                <a16:creationId xmlns:a16="http://schemas.microsoft.com/office/drawing/2014/main" id="{B97E8F70-9CC9-48CD-B4A6-BE56059CFAB2}"/>
              </a:ext>
            </a:extLst>
          </p:cNvPr>
          <p:cNvGrpSpPr/>
          <p:nvPr/>
        </p:nvGrpSpPr>
        <p:grpSpPr>
          <a:xfrm>
            <a:off x="7576629" y="3432960"/>
            <a:ext cx="595356" cy="583256"/>
            <a:chOff x="0" y="0"/>
            <a:chExt cx="595354" cy="583255"/>
          </a:xfrm>
        </p:grpSpPr>
        <p:sp>
          <p:nvSpPr>
            <p:cNvPr id="33" name="Line">
              <a:extLst>
                <a:ext uri="{FF2B5EF4-FFF2-40B4-BE49-F238E27FC236}">
                  <a16:creationId xmlns:a16="http://schemas.microsoft.com/office/drawing/2014/main" id="{4D868261-F6C4-406C-86C1-0B130809DE31}"/>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4" name="Line">
              <a:extLst>
                <a:ext uri="{FF2B5EF4-FFF2-40B4-BE49-F238E27FC236}">
                  <a16:creationId xmlns:a16="http://schemas.microsoft.com/office/drawing/2014/main" id="{235C1328-D889-4D1F-B895-9D0A07CE0E1E}"/>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5" name="Circle">
              <a:extLst>
                <a:ext uri="{FF2B5EF4-FFF2-40B4-BE49-F238E27FC236}">
                  <a16:creationId xmlns:a16="http://schemas.microsoft.com/office/drawing/2014/main" id="{D22B0324-FECE-4C3D-8418-789545EDA7E4}"/>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6" name="Circle">
              <a:extLst>
                <a:ext uri="{FF2B5EF4-FFF2-40B4-BE49-F238E27FC236}">
                  <a16:creationId xmlns:a16="http://schemas.microsoft.com/office/drawing/2014/main" id="{600F1D01-4B3F-4953-A4E2-9B6EAC427C1A}"/>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37" name="Group">
            <a:extLst>
              <a:ext uri="{FF2B5EF4-FFF2-40B4-BE49-F238E27FC236}">
                <a16:creationId xmlns:a16="http://schemas.microsoft.com/office/drawing/2014/main" id="{3AFA1C1B-7CE5-4155-8E92-1607116D11B4}"/>
              </a:ext>
            </a:extLst>
          </p:cNvPr>
          <p:cNvGrpSpPr/>
          <p:nvPr/>
        </p:nvGrpSpPr>
        <p:grpSpPr>
          <a:xfrm>
            <a:off x="7771881" y="2966079"/>
            <a:ext cx="595355" cy="583257"/>
            <a:chOff x="0" y="0"/>
            <a:chExt cx="595354" cy="583255"/>
          </a:xfrm>
        </p:grpSpPr>
        <p:sp>
          <p:nvSpPr>
            <p:cNvPr id="38" name="Line">
              <a:extLst>
                <a:ext uri="{FF2B5EF4-FFF2-40B4-BE49-F238E27FC236}">
                  <a16:creationId xmlns:a16="http://schemas.microsoft.com/office/drawing/2014/main" id="{FFA56F84-2D6E-4DC0-B09F-D7E844FD031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9" name="Line">
              <a:extLst>
                <a:ext uri="{FF2B5EF4-FFF2-40B4-BE49-F238E27FC236}">
                  <a16:creationId xmlns:a16="http://schemas.microsoft.com/office/drawing/2014/main" id="{B878A1FF-8D46-4FD5-9376-A85A8062ED74}"/>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0" name="Circle">
              <a:extLst>
                <a:ext uri="{FF2B5EF4-FFF2-40B4-BE49-F238E27FC236}">
                  <a16:creationId xmlns:a16="http://schemas.microsoft.com/office/drawing/2014/main" id="{AEC7A779-ADAD-4B88-AEE5-B0A74324491A}"/>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41" name="Circle">
              <a:extLst>
                <a:ext uri="{FF2B5EF4-FFF2-40B4-BE49-F238E27FC236}">
                  <a16:creationId xmlns:a16="http://schemas.microsoft.com/office/drawing/2014/main" id="{C668FD7C-D35D-4C7F-B196-48676E2A1BFC}"/>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42" name="Group">
            <a:extLst>
              <a:ext uri="{FF2B5EF4-FFF2-40B4-BE49-F238E27FC236}">
                <a16:creationId xmlns:a16="http://schemas.microsoft.com/office/drawing/2014/main" id="{70AE4713-8606-414E-8651-3EFFAEA6C3A8}"/>
              </a:ext>
            </a:extLst>
          </p:cNvPr>
          <p:cNvGrpSpPr/>
          <p:nvPr/>
        </p:nvGrpSpPr>
        <p:grpSpPr>
          <a:xfrm>
            <a:off x="7969206" y="2464424"/>
            <a:ext cx="602612" cy="589386"/>
            <a:chOff x="0" y="0"/>
            <a:chExt cx="602610" cy="589385"/>
          </a:xfrm>
        </p:grpSpPr>
        <p:sp>
          <p:nvSpPr>
            <p:cNvPr id="43" name="Line">
              <a:extLst>
                <a:ext uri="{FF2B5EF4-FFF2-40B4-BE49-F238E27FC236}">
                  <a16:creationId xmlns:a16="http://schemas.microsoft.com/office/drawing/2014/main" id="{F4CB473E-663B-477D-A487-B833E0C26E4E}"/>
                </a:ext>
              </a:extLst>
            </p:cNvPr>
            <p:cNvSpPr/>
            <p:nvPr/>
          </p:nvSpPr>
          <p:spPr>
            <a:xfrm flipV="1">
              <a:off x="79194"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4" name="Line">
              <a:extLst>
                <a:ext uri="{FF2B5EF4-FFF2-40B4-BE49-F238E27FC236}">
                  <a16:creationId xmlns:a16="http://schemas.microsoft.com/office/drawing/2014/main" id="{1799465A-FE10-4C9A-AFBB-C376BCCC8700}"/>
                </a:ext>
              </a:extLst>
            </p:cNvPr>
            <p:cNvSpPr/>
            <p:nvPr/>
          </p:nvSpPr>
          <p:spPr>
            <a:xfrm flipH="1" flipV="1">
              <a:off x="307212"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5" name="Circle">
              <a:extLst>
                <a:ext uri="{FF2B5EF4-FFF2-40B4-BE49-F238E27FC236}">
                  <a16:creationId xmlns:a16="http://schemas.microsoft.com/office/drawing/2014/main" id="{8EAAE5AA-6A90-4597-8C29-FBBD31854607}"/>
                </a:ext>
              </a:extLst>
            </p:cNvPr>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46" name="Circle">
              <a:extLst>
                <a:ext uri="{FF2B5EF4-FFF2-40B4-BE49-F238E27FC236}">
                  <a16:creationId xmlns:a16="http://schemas.microsoft.com/office/drawing/2014/main" id="{4AE067CE-4FF1-4CEC-AF6D-A6B096B6FBDE}"/>
                </a:ext>
              </a:extLst>
            </p:cNvPr>
            <p:cNvSpPr/>
            <p:nvPr/>
          </p:nvSpPr>
          <p:spPr>
            <a:xfrm>
              <a:off x="0" y="38508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47" name="Group">
            <a:extLst>
              <a:ext uri="{FF2B5EF4-FFF2-40B4-BE49-F238E27FC236}">
                <a16:creationId xmlns:a16="http://schemas.microsoft.com/office/drawing/2014/main" id="{18C99219-1CB7-4DF5-BACF-16152AE11273}"/>
              </a:ext>
            </a:extLst>
          </p:cNvPr>
          <p:cNvGrpSpPr/>
          <p:nvPr/>
        </p:nvGrpSpPr>
        <p:grpSpPr>
          <a:xfrm>
            <a:off x="8173792" y="1969746"/>
            <a:ext cx="1157103" cy="603243"/>
            <a:chOff x="0" y="0"/>
            <a:chExt cx="1157102" cy="603242"/>
          </a:xfrm>
        </p:grpSpPr>
        <p:sp>
          <p:nvSpPr>
            <p:cNvPr id="48" name="Line">
              <a:extLst>
                <a:ext uri="{FF2B5EF4-FFF2-40B4-BE49-F238E27FC236}">
                  <a16:creationId xmlns:a16="http://schemas.microsoft.com/office/drawing/2014/main" id="{18CE311D-BA1F-4DA8-9B34-85DC478203A2}"/>
                </a:ext>
              </a:extLst>
            </p:cNvPr>
            <p:cNvSpPr/>
            <p:nvPr/>
          </p:nvSpPr>
          <p:spPr>
            <a:xfrm flipV="1">
              <a:off x="40223"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9" name="Line">
              <a:extLst>
                <a:ext uri="{FF2B5EF4-FFF2-40B4-BE49-F238E27FC236}">
                  <a16:creationId xmlns:a16="http://schemas.microsoft.com/office/drawing/2014/main" id="{B095B342-BFF8-4CBE-9A3C-F9F8543011C8}"/>
                </a:ext>
              </a:extLst>
            </p:cNvPr>
            <p:cNvSpPr/>
            <p:nvPr/>
          </p:nvSpPr>
          <p:spPr>
            <a:xfrm flipH="1" flipV="1">
              <a:off x="566979"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50" name="Circle">
              <a:extLst>
                <a:ext uri="{FF2B5EF4-FFF2-40B4-BE49-F238E27FC236}">
                  <a16:creationId xmlns:a16="http://schemas.microsoft.com/office/drawing/2014/main" id="{25215FE0-085F-4A3B-8F95-8A170DB31F15}"/>
                </a:ext>
              </a:extLst>
            </p:cNvPr>
            <p:cNvSpPr/>
            <p:nvPr/>
          </p:nvSpPr>
          <p:spPr>
            <a:xfrm>
              <a:off x="0" y="378109"/>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51" name="Circle">
              <a:extLst>
                <a:ext uri="{FF2B5EF4-FFF2-40B4-BE49-F238E27FC236}">
                  <a16:creationId xmlns:a16="http://schemas.microsoft.com/office/drawing/2014/main" id="{C0F95E41-DF43-4AE6-AE14-4A655DE509F0}"/>
                </a:ext>
              </a:extLst>
            </p:cNvPr>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sp>
        <p:nvSpPr>
          <p:cNvPr id="52" name="Circle">
            <a:extLst>
              <a:ext uri="{FF2B5EF4-FFF2-40B4-BE49-F238E27FC236}">
                <a16:creationId xmlns:a16="http://schemas.microsoft.com/office/drawing/2014/main" id="{65CD2D6A-F8BD-401A-B103-6C9112F9BC3F}"/>
              </a:ext>
            </a:extLst>
          </p:cNvPr>
          <p:cNvSpPr/>
          <p:nvPr/>
        </p:nvSpPr>
        <p:spPr>
          <a:xfrm>
            <a:off x="8612630" y="1838809"/>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nvGrpSpPr>
          <p:cNvPr id="53" name="Group">
            <a:extLst>
              <a:ext uri="{FF2B5EF4-FFF2-40B4-BE49-F238E27FC236}">
                <a16:creationId xmlns:a16="http://schemas.microsoft.com/office/drawing/2014/main" id="{9F7E1E83-D51B-4B41-A701-7D57BC8F562F}"/>
              </a:ext>
            </a:extLst>
          </p:cNvPr>
          <p:cNvGrpSpPr/>
          <p:nvPr/>
        </p:nvGrpSpPr>
        <p:grpSpPr>
          <a:xfrm>
            <a:off x="6766779" y="2399273"/>
            <a:ext cx="1286657" cy="506595"/>
            <a:chOff x="0" y="0"/>
            <a:chExt cx="1286655" cy="506594"/>
          </a:xfrm>
        </p:grpSpPr>
        <p:pic>
          <p:nvPicPr>
            <p:cNvPr id="54" name="Picture 30" descr="Picture 30">
              <a:extLst>
                <a:ext uri="{FF2B5EF4-FFF2-40B4-BE49-F238E27FC236}">
                  <a16:creationId xmlns:a16="http://schemas.microsoft.com/office/drawing/2014/main" id="{2BDD18A3-95AF-4FDE-A675-66CA2602EF1C}"/>
                </a:ext>
              </a:extLst>
            </p:cNvPr>
            <p:cNvPicPr>
              <a:picLocks noChangeAspect="1"/>
            </p:cNvPicPr>
            <p:nvPr/>
          </p:nvPicPr>
          <p:blipFill>
            <a:blip r:embed="rId4"/>
            <a:srcRect l="33783" r="33783" b="32672"/>
            <a:stretch>
              <a:fillRect/>
            </a:stretch>
          </p:blipFill>
          <p:spPr>
            <a:xfrm>
              <a:off x="0" y="0"/>
              <a:ext cx="636483" cy="506595"/>
            </a:xfrm>
            <a:prstGeom prst="rect">
              <a:avLst/>
            </a:prstGeom>
            <a:ln w="12700" cap="flat">
              <a:noFill/>
              <a:miter lim="400000"/>
            </a:ln>
            <a:effectLst>
              <a:outerShdw blurRad="50800" dist="38100" dir="5400000" rotWithShape="0">
                <a:srgbClr val="000000">
                  <a:alpha val="53143"/>
                </a:srgbClr>
              </a:outerShdw>
            </a:effectLst>
          </p:spPr>
        </p:pic>
        <p:sp>
          <p:nvSpPr>
            <p:cNvPr id="55" name="Connection Line">
              <a:extLst>
                <a:ext uri="{FF2B5EF4-FFF2-40B4-BE49-F238E27FC236}">
                  <a16:creationId xmlns:a16="http://schemas.microsoft.com/office/drawing/2014/main" id="{4F16C3A3-FD41-4ECE-B180-B4C80618A4C1}"/>
                </a:ext>
              </a:extLst>
            </p:cNvPr>
            <p:cNvSpPr/>
            <p:nvPr/>
          </p:nvSpPr>
          <p:spPr>
            <a:xfrm>
              <a:off x="575455" y="129566"/>
              <a:ext cx="711201" cy="148387"/>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grpSp>
        <p:nvGrpSpPr>
          <p:cNvPr id="56" name="Group">
            <a:extLst>
              <a:ext uri="{FF2B5EF4-FFF2-40B4-BE49-F238E27FC236}">
                <a16:creationId xmlns:a16="http://schemas.microsoft.com/office/drawing/2014/main" id="{093E4F00-3E1B-445E-A50E-C9B5ADCFEBC5}"/>
              </a:ext>
            </a:extLst>
          </p:cNvPr>
          <p:cNvGrpSpPr/>
          <p:nvPr/>
        </p:nvGrpSpPr>
        <p:grpSpPr>
          <a:xfrm>
            <a:off x="7133169" y="1720871"/>
            <a:ext cx="1288858" cy="506520"/>
            <a:chOff x="0" y="0"/>
            <a:chExt cx="1288856" cy="506518"/>
          </a:xfrm>
        </p:grpSpPr>
        <p:pic>
          <p:nvPicPr>
            <p:cNvPr id="57" name="Picture 30" descr="Picture 30">
              <a:extLst>
                <a:ext uri="{FF2B5EF4-FFF2-40B4-BE49-F238E27FC236}">
                  <a16:creationId xmlns:a16="http://schemas.microsoft.com/office/drawing/2014/main" id="{24B09B4C-2860-4AE2-BA46-2CFA499C9C7B}"/>
                </a:ext>
              </a:extLst>
            </p:cNvPr>
            <p:cNvPicPr>
              <a:picLocks noChangeAspect="1"/>
            </p:cNvPicPr>
            <p:nvPr/>
          </p:nvPicPr>
          <p:blipFill>
            <a:blip r:embed="rId4"/>
            <a:srcRect r="66952" b="35201"/>
            <a:stretch>
              <a:fillRect/>
            </a:stretch>
          </p:blipFill>
          <p:spPr>
            <a:xfrm>
              <a:off x="0" y="0"/>
              <a:ext cx="673738" cy="506519"/>
            </a:xfrm>
            <a:prstGeom prst="rect">
              <a:avLst/>
            </a:prstGeom>
            <a:ln w="12700" cap="flat">
              <a:noFill/>
              <a:miter lim="400000"/>
            </a:ln>
            <a:effectLst>
              <a:outerShdw blurRad="50800" dist="38100" dir="5400000" rotWithShape="0">
                <a:srgbClr val="000000">
                  <a:alpha val="53143"/>
                </a:srgbClr>
              </a:outerShdw>
            </a:effectLst>
          </p:spPr>
        </p:pic>
        <p:sp>
          <p:nvSpPr>
            <p:cNvPr id="58" name="Connection Line">
              <a:extLst>
                <a:ext uri="{FF2B5EF4-FFF2-40B4-BE49-F238E27FC236}">
                  <a16:creationId xmlns:a16="http://schemas.microsoft.com/office/drawing/2014/main" id="{5A03DD49-4289-4DBE-B0B9-DD98011DD6AE}"/>
                </a:ext>
              </a:extLst>
            </p:cNvPr>
            <p:cNvSpPr/>
            <p:nvPr/>
          </p:nvSpPr>
          <p:spPr>
            <a:xfrm>
              <a:off x="577656" y="152243"/>
              <a:ext cx="711201" cy="148388"/>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grpSp>
        <p:nvGrpSpPr>
          <p:cNvPr id="59" name="Group">
            <a:extLst>
              <a:ext uri="{FF2B5EF4-FFF2-40B4-BE49-F238E27FC236}">
                <a16:creationId xmlns:a16="http://schemas.microsoft.com/office/drawing/2014/main" id="{F448C2A1-41D6-43E5-A561-E28DE9D92C00}"/>
              </a:ext>
            </a:extLst>
          </p:cNvPr>
          <p:cNvGrpSpPr/>
          <p:nvPr/>
        </p:nvGrpSpPr>
        <p:grpSpPr>
          <a:xfrm>
            <a:off x="6642461" y="3086520"/>
            <a:ext cx="1180129" cy="506467"/>
            <a:chOff x="0" y="0"/>
            <a:chExt cx="1180127" cy="506466"/>
          </a:xfrm>
        </p:grpSpPr>
        <p:pic>
          <p:nvPicPr>
            <p:cNvPr id="60" name="Picture 30" descr="Picture 30">
              <a:extLst>
                <a:ext uri="{FF2B5EF4-FFF2-40B4-BE49-F238E27FC236}">
                  <a16:creationId xmlns:a16="http://schemas.microsoft.com/office/drawing/2014/main" id="{29E21041-A5F8-4BF3-8545-2606460B51CD}"/>
                </a:ext>
              </a:extLst>
            </p:cNvPr>
            <p:cNvPicPr>
              <a:picLocks noChangeAspect="1"/>
            </p:cNvPicPr>
            <p:nvPr/>
          </p:nvPicPr>
          <p:blipFill>
            <a:blip r:embed="rId4"/>
            <a:srcRect l="66494" b="34976"/>
            <a:stretch>
              <a:fillRect/>
            </a:stretch>
          </p:blipFill>
          <p:spPr>
            <a:xfrm>
              <a:off x="0" y="0"/>
              <a:ext cx="680636" cy="506467"/>
            </a:xfrm>
            <a:prstGeom prst="rect">
              <a:avLst/>
            </a:prstGeom>
            <a:ln w="12700" cap="flat">
              <a:noFill/>
              <a:miter lim="400000"/>
            </a:ln>
            <a:effectLst>
              <a:outerShdw blurRad="50800" dist="38100" dir="5400000" rotWithShape="0">
                <a:srgbClr val="000000">
                  <a:alpha val="53143"/>
                </a:srgbClr>
              </a:outerShdw>
            </a:effectLst>
          </p:spPr>
        </p:pic>
        <p:sp>
          <p:nvSpPr>
            <p:cNvPr id="61" name="Connection Line">
              <a:extLst>
                <a:ext uri="{FF2B5EF4-FFF2-40B4-BE49-F238E27FC236}">
                  <a16:creationId xmlns:a16="http://schemas.microsoft.com/office/drawing/2014/main" id="{41487F65-6002-48D5-AB72-C14FB1B6A590}"/>
                </a:ext>
              </a:extLst>
            </p:cNvPr>
            <p:cNvSpPr/>
            <p:nvPr/>
          </p:nvSpPr>
          <p:spPr>
            <a:xfrm>
              <a:off x="468927" y="14960"/>
              <a:ext cx="711201" cy="148387"/>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sp>
        <p:nvSpPr>
          <p:cNvPr id="62" name="Circle">
            <a:extLst>
              <a:ext uri="{FF2B5EF4-FFF2-40B4-BE49-F238E27FC236}">
                <a16:creationId xmlns:a16="http://schemas.microsoft.com/office/drawing/2014/main" id="{E1A77670-D5A4-468D-BD81-9A69681D3B15}"/>
              </a:ext>
            </a:extLst>
          </p:cNvPr>
          <p:cNvSpPr/>
          <p:nvPr/>
        </p:nvSpPr>
        <p:spPr>
          <a:xfrm>
            <a:off x="1062119" y="2503873"/>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3" name="Circle">
            <a:extLst>
              <a:ext uri="{FF2B5EF4-FFF2-40B4-BE49-F238E27FC236}">
                <a16:creationId xmlns:a16="http://schemas.microsoft.com/office/drawing/2014/main" id="{B7E8D39B-C046-4FA3-B461-150F0C8317C5}"/>
              </a:ext>
            </a:extLst>
          </p:cNvPr>
          <p:cNvSpPr/>
          <p:nvPr/>
        </p:nvSpPr>
        <p:spPr>
          <a:xfrm>
            <a:off x="2327621" y="2642776"/>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4" name="Circle">
            <a:extLst>
              <a:ext uri="{FF2B5EF4-FFF2-40B4-BE49-F238E27FC236}">
                <a16:creationId xmlns:a16="http://schemas.microsoft.com/office/drawing/2014/main" id="{6AEC83E3-1430-4BFB-92EF-15A1A01FE611}"/>
              </a:ext>
            </a:extLst>
          </p:cNvPr>
          <p:cNvSpPr/>
          <p:nvPr/>
        </p:nvSpPr>
        <p:spPr>
          <a:xfrm>
            <a:off x="4215194" y="2351300"/>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8" name="Star">
            <a:extLst>
              <a:ext uri="{FF2B5EF4-FFF2-40B4-BE49-F238E27FC236}">
                <a16:creationId xmlns:a16="http://schemas.microsoft.com/office/drawing/2014/main" id="{092A047A-BD7D-4B31-8E39-0A030B876133}"/>
              </a:ext>
            </a:extLst>
          </p:cNvPr>
          <p:cNvSpPr/>
          <p:nvPr/>
        </p:nvSpPr>
        <p:spPr>
          <a:xfrm>
            <a:off x="4429951" y="2461671"/>
            <a:ext cx="296004" cy="282706"/>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0" name="Star">
            <a:extLst>
              <a:ext uri="{FF2B5EF4-FFF2-40B4-BE49-F238E27FC236}">
                <a16:creationId xmlns:a16="http://schemas.microsoft.com/office/drawing/2014/main" id="{B0C66526-7194-4F93-8AEC-109E7FB9CC9C}"/>
              </a:ext>
            </a:extLst>
          </p:cNvPr>
          <p:cNvSpPr/>
          <p:nvPr/>
        </p:nvSpPr>
        <p:spPr>
          <a:xfrm>
            <a:off x="2947364" y="2310099"/>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1" name="Star">
            <a:extLst>
              <a:ext uri="{FF2B5EF4-FFF2-40B4-BE49-F238E27FC236}">
                <a16:creationId xmlns:a16="http://schemas.microsoft.com/office/drawing/2014/main" id="{35C62442-2E12-4D7A-BB08-F635BA4C2878}"/>
              </a:ext>
            </a:extLst>
          </p:cNvPr>
          <p:cNvSpPr/>
          <p:nvPr/>
        </p:nvSpPr>
        <p:spPr>
          <a:xfrm>
            <a:off x="1499188" y="2310099"/>
            <a:ext cx="297851" cy="282706"/>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0DCF9A7B-E7E8-4CB3-8D20-33A89964464E}"/>
              </a:ext>
            </a:extLst>
          </p:cNvPr>
          <p:cNvGrpSpPr/>
          <p:nvPr/>
        </p:nvGrpSpPr>
        <p:grpSpPr>
          <a:xfrm>
            <a:off x="7350153" y="1873115"/>
            <a:ext cx="258478" cy="93678"/>
            <a:chOff x="7896277" y="1503592"/>
            <a:chExt cx="258478" cy="93678"/>
          </a:xfrm>
        </p:grpSpPr>
        <p:sp>
          <p:nvSpPr>
            <p:cNvPr id="65" name="Circle">
              <a:extLst>
                <a:ext uri="{FF2B5EF4-FFF2-40B4-BE49-F238E27FC236}">
                  <a16:creationId xmlns:a16="http://schemas.microsoft.com/office/drawing/2014/main" id="{910524DE-E15D-4993-A318-382A5A8B54AD}"/>
                </a:ext>
              </a:extLst>
            </p:cNvPr>
            <p:cNvSpPr/>
            <p:nvPr/>
          </p:nvSpPr>
          <p:spPr>
            <a:xfrm>
              <a:off x="7896277" y="1503592"/>
              <a:ext cx="79133" cy="93678"/>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2" name="Star">
              <a:extLst>
                <a:ext uri="{FF2B5EF4-FFF2-40B4-BE49-F238E27FC236}">
                  <a16:creationId xmlns:a16="http://schemas.microsoft.com/office/drawing/2014/main" id="{49DACB9C-5231-4EFC-9510-529C3FAF2B93}"/>
                </a:ext>
              </a:extLst>
            </p:cNvPr>
            <p:cNvSpPr/>
            <p:nvPr/>
          </p:nvSpPr>
          <p:spPr>
            <a:xfrm rot="19461007" flipV="1">
              <a:off x="8109036" y="1505543"/>
              <a:ext cx="45719" cy="4571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CE78C414-ED4C-4DD9-B028-59D85939C4D6}"/>
              </a:ext>
            </a:extLst>
          </p:cNvPr>
          <p:cNvGrpSpPr/>
          <p:nvPr/>
        </p:nvGrpSpPr>
        <p:grpSpPr>
          <a:xfrm>
            <a:off x="6812129" y="2548473"/>
            <a:ext cx="329983" cy="137497"/>
            <a:chOff x="7358253" y="2178950"/>
            <a:chExt cx="329983" cy="137497"/>
          </a:xfrm>
        </p:grpSpPr>
        <p:sp>
          <p:nvSpPr>
            <p:cNvPr id="66" name="Circle">
              <a:extLst>
                <a:ext uri="{FF2B5EF4-FFF2-40B4-BE49-F238E27FC236}">
                  <a16:creationId xmlns:a16="http://schemas.microsoft.com/office/drawing/2014/main" id="{9F06394E-5403-4AF2-A7DB-70D6A7A802E5}"/>
                </a:ext>
              </a:extLst>
            </p:cNvPr>
            <p:cNvSpPr/>
            <p:nvPr/>
          </p:nvSpPr>
          <p:spPr>
            <a:xfrm>
              <a:off x="7358253" y="2222769"/>
              <a:ext cx="79133" cy="93678"/>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3" name="Star">
              <a:extLst>
                <a:ext uri="{FF2B5EF4-FFF2-40B4-BE49-F238E27FC236}">
                  <a16:creationId xmlns:a16="http://schemas.microsoft.com/office/drawing/2014/main" id="{72BE8BE9-87C0-4AE6-86B4-E0EB576924C3}"/>
                </a:ext>
              </a:extLst>
            </p:cNvPr>
            <p:cNvSpPr/>
            <p:nvPr/>
          </p:nvSpPr>
          <p:spPr>
            <a:xfrm rot="19461007" flipV="1">
              <a:off x="7642517" y="2178950"/>
              <a:ext cx="45719" cy="4571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CAB0E13D-0FEF-4B6B-A4C5-6ADA9FB0CB02}"/>
              </a:ext>
            </a:extLst>
          </p:cNvPr>
          <p:cNvGrpSpPr/>
          <p:nvPr/>
        </p:nvGrpSpPr>
        <p:grpSpPr>
          <a:xfrm>
            <a:off x="6799401" y="3175673"/>
            <a:ext cx="174339" cy="155255"/>
            <a:chOff x="7345525" y="2806150"/>
            <a:chExt cx="174339" cy="155255"/>
          </a:xfrm>
        </p:grpSpPr>
        <p:sp>
          <p:nvSpPr>
            <p:cNvPr id="67" name="Circle">
              <a:extLst>
                <a:ext uri="{FF2B5EF4-FFF2-40B4-BE49-F238E27FC236}">
                  <a16:creationId xmlns:a16="http://schemas.microsoft.com/office/drawing/2014/main" id="{D5F2BC50-1C0A-4B70-A247-A8D9F2E478DC}"/>
                </a:ext>
              </a:extLst>
            </p:cNvPr>
            <p:cNvSpPr/>
            <p:nvPr/>
          </p:nvSpPr>
          <p:spPr>
            <a:xfrm>
              <a:off x="7345525" y="2806150"/>
              <a:ext cx="79133" cy="93678"/>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5" name="Star">
              <a:extLst>
                <a:ext uri="{FF2B5EF4-FFF2-40B4-BE49-F238E27FC236}">
                  <a16:creationId xmlns:a16="http://schemas.microsoft.com/office/drawing/2014/main" id="{7D6762DE-1A03-4494-B3D4-2863FDA97308}"/>
                </a:ext>
              </a:extLst>
            </p:cNvPr>
            <p:cNvSpPr/>
            <p:nvPr/>
          </p:nvSpPr>
          <p:spPr>
            <a:xfrm rot="19461007" flipV="1">
              <a:off x="7474145" y="2915686"/>
              <a:ext cx="45719" cy="4571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grpSp>
      <p:sp>
        <p:nvSpPr>
          <p:cNvPr id="6" name="TextBox 5">
            <a:extLst>
              <a:ext uri="{FF2B5EF4-FFF2-40B4-BE49-F238E27FC236}">
                <a16:creationId xmlns:a16="http://schemas.microsoft.com/office/drawing/2014/main" id="{DC5B4D64-45CA-F745-A051-C08BA056CB93}"/>
              </a:ext>
            </a:extLst>
          </p:cNvPr>
          <p:cNvSpPr txBox="1"/>
          <p:nvPr/>
        </p:nvSpPr>
        <p:spPr>
          <a:xfrm>
            <a:off x="615995" y="3205527"/>
            <a:ext cx="1377710" cy="646331"/>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Feature 1. Distribution</a:t>
            </a:r>
          </a:p>
        </p:txBody>
      </p:sp>
      <p:sp>
        <p:nvSpPr>
          <p:cNvPr id="82" name="TextBox 81">
            <a:extLst>
              <a:ext uri="{FF2B5EF4-FFF2-40B4-BE49-F238E27FC236}">
                <a16:creationId xmlns:a16="http://schemas.microsoft.com/office/drawing/2014/main" id="{1F721C6D-EF11-5C45-B7F3-CFE5DAD3087E}"/>
              </a:ext>
            </a:extLst>
          </p:cNvPr>
          <p:cNvSpPr txBox="1"/>
          <p:nvPr/>
        </p:nvSpPr>
        <p:spPr>
          <a:xfrm>
            <a:off x="2258509" y="3205527"/>
            <a:ext cx="1377710" cy="646331"/>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Feature 2. Distribution</a:t>
            </a:r>
          </a:p>
        </p:txBody>
      </p:sp>
      <p:sp>
        <p:nvSpPr>
          <p:cNvPr id="83" name="TextBox 82">
            <a:extLst>
              <a:ext uri="{FF2B5EF4-FFF2-40B4-BE49-F238E27FC236}">
                <a16:creationId xmlns:a16="http://schemas.microsoft.com/office/drawing/2014/main" id="{11D1878B-7758-CA48-ACB5-647F10EBB2EA}"/>
              </a:ext>
            </a:extLst>
          </p:cNvPr>
          <p:cNvSpPr txBox="1"/>
          <p:nvPr/>
        </p:nvSpPr>
        <p:spPr>
          <a:xfrm>
            <a:off x="3937022" y="3198047"/>
            <a:ext cx="1377710" cy="646331"/>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Feature 3. Distribution</a:t>
            </a:r>
          </a:p>
        </p:txBody>
      </p:sp>
      <p:grpSp>
        <p:nvGrpSpPr>
          <p:cNvPr id="11" name="Group 10">
            <a:extLst>
              <a:ext uri="{FF2B5EF4-FFF2-40B4-BE49-F238E27FC236}">
                <a16:creationId xmlns:a16="http://schemas.microsoft.com/office/drawing/2014/main" id="{FC2E3759-BF43-FF43-B5E2-E506D1FEEE25}"/>
              </a:ext>
            </a:extLst>
          </p:cNvPr>
          <p:cNvGrpSpPr/>
          <p:nvPr/>
        </p:nvGrpSpPr>
        <p:grpSpPr>
          <a:xfrm>
            <a:off x="9442090" y="3991709"/>
            <a:ext cx="1724836" cy="2683411"/>
            <a:chOff x="9630583" y="3424349"/>
            <a:chExt cx="1724836" cy="2683411"/>
          </a:xfrm>
        </p:grpSpPr>
        <p:pic>
          <p:nvPicPr>
            <p:cNvPr id="8" name="Picture 7">
              <a:extLst>
                <a:ext uri="{FF2B5EF4-FFF2-40B4-BE49-F238E27FC236}">
                  <a16:creationId xmlns:a16="http://schemas.microsoft.com/office/drawing/2014/main" id="{2E55362F-B0EF-9D4F-818F-8F5104225ECD}"/>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8507" t="-2668"/>
            <a:stretch/>
          </p:blipFill>
          <p:spPr>
            <a:xfrm>
              <a:off x="9630583" y="4697592"/>
              <a:ext cx="1724218" cy="1410168"/>
            </a:xfrm>
            <a:prstGeom prst="rect">
              <a:avLst/>
            </a:prstGeom>
            <a:ln>
              <a:noFill/>
            </a:ln>
            <a:effectLst>
              <a:softEdge rad="112500"/>
            </a:effectLst>
          </p:spPr>
        </p:pic>
        <p:pic>
          <p:nvPicPr>
            <p:cNvPr id="10" name="Picture 9">
              <a:extLst>
                <a:ext uri="{FF2B5EF4-FFF2-40B4-BE49-F238E27FC236}">
                  <a16:creationId xmlns:a16="http://schemas.microsoft.com/office/drawing/2014/main" id="{D46E60F9-8F16-7A40-B6E6-13571D72A832}"/>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551"/>
            <a:stretch/>
          </p:blipFill>
          <p:spPr>
            <a:xfrm>
              <a:off x="9715155" y="3424349"/>
              <a:ext cx="1640264" cy="1351435"/>
            </a:xfrm>
            <a:prstGeom prst="rect">
              <a:avLst/>
            </a:prstGeom>
            <a:ln>
              <a:noFill/>
            </a:ln>
            <a:effectLst>
              <a:softEdge rad="112500"/>
            </a:effectLst>
          </p:spPr>
        </p:pic>
      </p:grpSp>
      <p:sp>
        <p:nvSpPr>
          <p:cNvPr id="93" name="TextBox 92">
            <a:extLst>
              <a:ext uri="{FF2B5EF4-FFF2-40B4-BE49-F238E27FC236}">
                <a16:creationId xmlns:a16="http://schemas.microsoft.com/office/drawing/2014/main" id="{A3F7C033-F417-7143-8C16-4F10AD1485CB}"/>
              </a:ext>
            </a:extLst>
          </p:cNvPr>
          <p:cNvSpPr txBox="1"/>
          <p:nvPr/>
        </p:nvSpPr>
        <p:spPr>
          <a:xfrm>
            <a:off x="10814290" y="4814473"/>
            <a:ext cx="1377710" cy="923330"/>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Mass roughly equal</a:t>
            </a:r>
          </a:p>
        </p:txBody>
      </p: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BD067EA-0EBF-534D-8E24-4412A76B3051}"/>
                  </a:ext>
                </a:extLst>
              </p:cNvPr>
              <p:cNvSpPr/>
              <p:nvPr/>
            </p:nvSpPr>
            <p:spPr>
              <a:xfrm>
                <a:off x="6680192" y="4303365"/>
                <a:ext cx="1225419" cy="639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𝑖𝑓</m:t>
                      </m:r>
                      <m:r>
                        <a:rPr lang="en-GB" i="1" smtClean="0">
                          <a:solidFill>
                            <a:schemeClr val="bg1"/>
                          </a:solidFill>
                          <a:latin typeface="Cambria Math" panose="02040503050406030204" pitchFamily="18" charset="0"/>
                        </a:rPr>
                        <m:t> </m:t>
                      </m:r>
                      <m:r>
                        <a:rPr lang="en-GB" b="0" i="1" smtClean="0">
                          <a:solidFill>
                            <a:schemeClr val="bg1"/>
                          </a:solidFill>
                          <a:latin typeface="Cambria Math" panose="02040503050406030204" pitchFamily="18" charset="0"/>
                        </a:rPr>
                        <m:t>𝑙𝑒𝑛𝑔𝑡h</m:t>
                      </m:r>
                      <m:r>
                        <a:rPr lang="en-GB" b="0" i="1" smtClean="0">
                          <a:solidFill>
                            <a:schemeClr val="bg1"/>
                          </a:solidFill>
                          <a:latin typeface="Cambria Math" panose="02040503050406030204" pitchFamily="18" charset="0"/>
                          <a:ea typeface="Cambria Math" panose="02040503050406030204" pitchFamily="18" charset="0"/>
                        </a:rPr>
                        <m:t>&gt;203</m:t>
                      </m:r>
                      <m:r>
                        <a:rPr lang="en-GB" b="0" i="1" smtClean="0">
                          <a:solidFill>
                            <a:schemeClr val="bg1"/>
                          </a:solidFill>
                          <a:latin typeface="Cambria Math" panose="02040503050406030204" pitchFamily="18" charset="0"/>
                          <a:ea typeface="Cambria Math" panose="02040503050406030204" pitchFamily="18" charset="0"/>
                        </a:rPr>
                        <m:t>𝑐𝑚</m:t>
                      </m:r>
                    </m:oMath>
                  </m:oMathPara>
                </a14:m>
                <a:endParaRPr lang="en-GB" dirty="0"/>
              </a:p>
            </p:txBody>
          </p:sp>
        </mc:Choice>
        <mc:Fallback xmlns="">
          <p:sp>
            <p:nvSpPr>
              <p:cNvPr id="95" name="Rectangle 94">
                <a:extLst>
                  <a:ext uri="{FF2B5EF4-FFF2-40B4-BE49-F238E27FC236}">
                    <a16:creationId xmlns:a16="http://schemas.microsoft.com/office/drawing/2014/main" id="{0BD067EA-0EBF-534D-8E24-4412A76B3051}"/>
                  </a:ext>
                </a:extLst>
              </p:cNvPr>
              <p:cNvSpPr>
                <a:spLocks noRot="1" noChangeAspect="1" noMove="1" noResize="1" noEditPoints="1" noAdjustHandles="1" noChangeArrowheads="1" noChangeShapeType="1" noTextEdit="1"/>
              </p:cNvSpPr>
              <p:nvPr/>
            </p:nvSpPr>
            <p:spPr>
              <a:xfrm>
                <a:off x="6680192" y="4303365"/>
                <a:ext cx="1225419" cy="639983"/>
              </a:xfrm>
              <a:prstGeom prst="rect">
                <a:avLst/>
              </a:prstGeom>
              <a:blipFill>
                <a:blip r:embed="rId8"/>
                <a:stretch>
                  <a:fillRect/>
                </a:stretch>
              </a:blipFill>
            </p:spPr>
            <p:txBody>
              <a:bodyPr/>
              <a:lstStyle/>
              <a:p>
                <a:r>
                  <a:rPr lang="en-GB">
                    <a:noFill/>
                  </a:rPr>
                  <a:t> </a:t>
                </a:r>
              </a:p>
            </p:txBody>
          </p:sp>
        </mc:Fallback>
      </mc:AlternateContent>
      <p:grpSp>
        <p:nvGrpSpPr>
          <p:cNvPr id="86" name="Group 85">
            <a:extLst>
              <a:ext uri="{FF2B5EF4-FFF2-40B4-BE49-F238E27FC236}">
                <a16:creationId xmlns:a16="http://schemas.microsoft.com/office/drawing/2014/main" id="{4FAF1C66-A68B-8746-8176-682B8CDC4C96}"/>
              </a:ext>
            </a:extLst>
          </p:cNvPr>
          <p:cNvGrpSpPr/>
          <p:nvPr/>
        </p:nvGrpSpPr>
        <p:grpSpPr>
          <a:xfrm>
            <a:off x="8359908" y="4398453"/>
            <a:ext cx="1502387" cy="1782637"/>
            <a:chOff x="8264520" y="3687612"/>
            <a:chExt cx="1502387" cy="1782637"/>
          </a:xfrm>
        </p:grpSpPr>
        <p:sp>
          <p:nvSpPr>
            <p:cNvPr id="96" name="TextBox 95">
              <a:extLst>
                <a:ext uri="{FF2B5EF4-FFF2-40B4-BE49-F238E27FC236}">
                  <a16:creationId xmlns:a16="http://schemas.microsoft.com/office/drawing/2014/main" id="{854BA167-BD78-DA4C-BCC5-5CACAEA86518}"/>
                </a:ext>
              </a:extLst>
            </p:cNvPr>
            <p:cNvSpPr txBox="1"/>
            <p:nvPr/>
          </p:nvSpPr>
          <p:spPr>
            <a:xfrm>
              <a:off x="8264520" y="3687612"/>
              <a:ext cx="1377710" cy="646331"/>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Mountain Lion</a:t>
              </a:r>
            </a:p>
          </p:txBody>
        </p:sp>
        <p:sp>
          <p:nvSpPr>
            <p:cNvPr id="102" name="TextBox 101">
              <a:extLst>
                <a:ext uri="{FF2B5EF4-FFF2-40B4-BE49-F238E27FC236}">
                  <a16:creationId xmlns:a16="http://schemas.microsoft.com/office/drawing/2014/main" id="{753C5CD3-694D-1448-ACFC-E1FDDFF09938}"/>
                </a:ext>
              </a:extLst>
            </p:cNvPr>
            <p:cNvSpPr txBox="1"/>
            <p:nvPr/>
          </p:nvSpPr>
          <p:spPr>
            <a:xfrm flipH="1">
              <a:off x="8389197" y="5100917"/>
              <a:ext cx="1377710" cy="369332"/>
            </a:xfrm>
            <a:prstGeom prst="rect">
              <a:avLst/>
            </a:prstGeom>
            <a:no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Jaguar</a:t>
              </a:r>
            </a:p>
          </p:txBody>
        </p:sp>
      </p:grpSp>
      <p:grpSp>
        <p:nvGrpSpPr>
          <p:cNvPr id="103" name="Group 102">
            <a:extLst>
              <a:ext uri="{FF2B5EF4-FFF2-40B4-BE49-F238E27FC236}">
                <a16:creationId xmlns:a16="http://schemas.microsoft.com/office/drawing/2014/main" id="{31E6F06A-8A3E-F742-8E98-A2554F21B7EC}"/>
              </a:ext>
            </a:extLst>
          </p:cNvPr>
          <p:cNvGrpSpPr/>
          <p:nvPr/>
        </p:nvGrpSpPr>
        <p:grpSpPr>
          <a:xfrm>
            <a:off x="6581335" y="4721619"/>
            <a:ext cx="1998638" cy="1581162"/>
            <a:chOff x="6485947" y="4415262"/>
            <a:chExt cx="1998638" cy="1581162"/>
          </a:xfrm>
        </p:grpSpPr>
        <p:cxnSp>
          <p:nvCxnSpPr>
            <p:cNvPr id="90" name="Straight Arrow Connector 89">
              <a:extLst>
                <a:ext uri="{FF2B5EF4-FFF2-40B4-BE49-F238E27FC236}">
                  <a16:creationId xmlns:a16="http://schemas.microsoft.com/office/drawing/2014/main" id="{404AE0F3-120E-7E43-92C1-71DE714A8CB8}"/>
                </a:ext>
              </a:extLst>
            </p:cNvPr>
            <p:cNvCxnSpPr>
              <a:cxnSpLocks/>
              <a:endCxn id="102" idx="3"/>
            </p:cNvCxnSpPr>
            <p:nvPr/>
          </p:nvCxnSpPr>
          <p:spPr>
            <a:xfrm>
              <a:off x="6878534" y="5536339"/>
              <a:ext cx="1606051" cy="46008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E4224C4-BFB6-9A4E-B599-832AE7C699F8}"/>
                </a:ext>
              </a:extLst>
            </p:cNvPr>
            <p:cNvCxnSpPr>
              <a:cxnSpLocks/>
              <a:endCxn id="96" idx="1"/>
            </p:cNvCxnSpPr>
            <p:nvPr/>
          </p:nvCxnSpPr>
          <p:spPr>
            <a:xfrm flipV="1">
              <a:off x="6838967" y="4721619"/>
              <a:ext cx="1520941" cy="628986"/>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810FC14-CFD5-FF41-B59F-5F2D60DF08C5}"/>
                </a:ext>
              </a:extLst>
            </p:cNvPr>
            <p:cNvSpPr/>
            <p:nvPr/>
          </p:nvSpPr>
          <p:spPr>
            <a:xfrm>
              <a:off x="6485947" y="4415262"/>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9" name="Picture 88">
            <a:extLst>
              <a:ext uri="{FF2B5EF4-FFF2-40B4-BE49-F238E27FC236}">
                <a16:creationId xmlns:a16="http://schemas.microsoft.com/office/drawing/2014/main" id="{508F5DC1-ED17-4297-8C9C-9EA5767837B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60684249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53"/>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3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59"/>
                                        </p:tgtEl>
                                        <p:attrNameLst>
                                          <p:attrName>style.visibility</p:attrName>
                                        </p:attrNameLst>
                                      </p:cBhvr>
                                      <p:to>
                                        <p:strVal val="visible"/>
                                      </p:to>
                                    </p:set>
                                  </p:childTnLst>
                                </p:cTn>
                              </p:par>
                              <p:par>
                                <p:cTn id="34" presetID="1" presetClass="entr" presetSubtype="0" fill="hold" grpId="0" nodeType="withEffect">
                                  <p:stCondLst>
                                    <p:cond delay="0"/>
                                  </p:stCondLst>
                                  <p:iterate>
                                    <p:tmAbs val="0"/>
                                  </p:iterate>
                                  <p:childTnLst>
                                    <p:set>
                                      <p:cBhvr>
                                        <p:cTn id="35" fill="hold"/>
                                        <p:tgtEl>
                                          <p:spTgt spid="32"/>
                                        </p:tgtEl>
                                        <p:attrNameLst>
                                          <p:attrName>style.visibility</p:attrName>
                                        </p:attrNameLst>
                                      </p:cBhvr>
                                      <p:to>
                                        <p:strVal val="visible"/>
                                      </p:to>
                                    </p:set>
                                  </p:childTnLst>
                                </p:cTn>
                              </p:par>
                              <p:par>
                                <p:cTn id="36" presetID="1" presetClass="entr" presetSubtype="0" fill="hold" grpId="0" nodeType="withEffect">
                                  <p:stCondLst>
                                    <p:cond delay="0"/>
                                  </p:stCondLst>
                                  <p:iterate>
                                    <p:tmAbs val="0"/>
                                  </p:iterate>
                                  <p:childTnLst>
                                    <p:set>
                                      <p:cBhvr>
                                        <p:cTn id="37" fill="hold"/>
                                        <p:tgtEl>
                                          <p:spTgt spid="22"/>
                                        </p:tgtEl>
                                        <p:attrNameLst>
                                          <p:attrName>style.visibility</p:attrName>
                                        </p:attrNameLst>
                                      </p:cBhvr>
                                      <p:to>
                                        <p:strVal val="visible"/>
                                      </p:to>
                                    </p:set>
                                  </p:childTnLst>
                                </p:cTn>
                              </p:par>
                              <p:par>
                                <p:cTn id="38" presetID="1" presetClass="entr" presetSubtype="0" fill="hold" grpId="0" nodeType="withEffect">
                                  <p:stCondLst>
                                    <p:cond delay="0"/>
                                  </p:stCondLst>
                                  <p:iterate>
                                    <p:tmAbs val="0"/>
                                  </p:iterate>
                                  <p:childTnLst>
                                    <p:set>
                                      <p:cBhvr>
                                        <p:cTn id="39" fill="hold"/>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dvAuto="0"/>
      <p:bldP spid="17" grpId="0" advAuto="0"/>
      <p:bldP spid="22" grpId="0" advAuto="0"/>
      <p:bldP spid="32" grpId="0" advAuto="0"/>
      <p:bldP spid="37" grpId="0" advAuto="0"/>
      <p:bldP spid="42" grpId="0" advAuto="0"/>
      <p:bldP spid="47" grpId="0" advAuto="0"/>
      <p:bldP spid="53" grpId="0" advAuto="0"/>
      <p:bldP spid="56" grpId="0" advAuto="0"/>
      <p:bldP spid="59" grpId="0" advAuto="0"/>
      <p:bldP spid="93" grpId="0"/>
      <p:bldP spid="9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2C5A8697-4C54-4935-8CCA-98D543A17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Splitting Guided by Error</a:t>
            </a:r>
          </a:p>
        </p:txBody>
      </p:sp>
      <p:sp>
        <p:nvSpPr>
          <p:cNvPr id="14" name="Circle">
            <a:extLst>
              <a:ext uri="{FF2B5EF4-FFF2-40B4-BE49-F238E27FC236}">
                <a16:creationId xmlns:a16="http://schemas.microsoft.com/office/drawing/2014/main" id="{EE5380BB-E56F-4B3A-9351-F758D1B029D7}"/>
              </a:ext>
            </a:extLst>
          </p:cNvPr>
          <p:cNvSpPr/>
          <p:nvPr/>
        </p:nvSpPr>
        <p:spPr>
          <a:xfrm>
            <a:off x="7391835" y="4570951"/>
            <a:ext cx="203201" cy="203201"/>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sp>
        <p:nvSpPr>
          <p:cNvPr id="15" name="Line">
            <a:extLst>
              <a:ext uri="{FF2B5EF4-FFF2-40B4-BE49-F238E27FC236}">
                <a16:creationId xmlns:a16="http://schemas.microsoft.com/office/drawing/2014/main" id="{880B19EE-86AF-4C72-ABCA-D8AC399B2DAB}"/>
              </a:ext>
            </a:extLst>
          </p:cNvPr>
          <p:cNvSpPr/>
          <p:nvPr/>
        </p:nvSpPr>
        <p:spPr>
          <a:xfrm flipV="1">
            <a:off x="8035716" y="2387374"/>
            <a:ext cx="508349"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16" name="Line">
            <a:extLst>
              <a:ext uri="{FF2B5EF4-FFF2-40B4-BE49-F238E27FC236}">
                <a16:creationId xmlns:a16="http://schemas.microsoft.com/office/drawing/2014/main" id="{93B30861-DCC6-420C-B417-25743F057C5D}"/>
              </a:ext>
            </a:extLst>
          </p:cNvPr>
          <p:cNvSpPr/>
          <p:nvPr/>
        </p:nvSpPr>
        <p:spPr>
          <a:xfrm flipH="1" flipV="1">
            <a:off x="8562470" y="2387374"/>
            <a:ext cx="508348"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17" name="Circle">
            <a:extLst>
              <a:ext uri="{FF2B5EF4-FFF2-40B4-BE49-F238E27FC236}">
                <a16:creationId xmlns:a16="http://schemas.microsoft.com/office/drawing/2014/main" id="{679B7886-1BB1-4720-8FCE-C16D786968BE}"/>
              </a:ext>
            </a:extLst>
          </p:cNvPr>
          <p:cNvSpPr/>
          <p:nvPr/>
        </p:nvSpPr>
        <p:spPr>
          <a:xfrm>
            <a:off x="8434331" y="2256439"/>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18" name="Line">
            <a:extLst>
              <a:ext uri="{FF2B5EF4-FFF2-40B4-BE49-F238E27FC236}">
                <a16:creationId xmlns:a16="http://schemas.microsoft.com/office/drawing/2014/main" id="{A23AD779-B39B-4FAB-AA08-C76BE8D0456A}"/>
              </a:ext>
            </a:extLst>
          </p:cNvPr>
          <p:cNvSpPr/>
          <p:nvPr/>
        </p:nvSpPr>
        <p:spPr>
          <a:xfrm flipV="1">
            <a:off x="7870102" y="2882054"/>
            <a:ext cx="24106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19" name="Line">
            <a:extLst>
              <a:ext uri="{FF2B5EF4-FFF2-40B4-BE49-F238E27FC236}">
                <a16:creationId xmlns:a16="http://schemas.microsoft.com/office/drawing/2014/main" id="{08C2EE69-CB28-47DC-8C8C-8BC70AB8D6B1}"/>
              </a:ext>
            </a:extLst>
          </p:cNvPr>
          <p:cNvSpPr/>
          <p:nvPr/>
        </p:nvSpPr>
        <p:spPr>
          <a:xfrm flipH="1" flipV="1">
            <a:off x="8098120" y="2882054"/>
            <a:ext cx="23368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20" name="Circle">
            <a:extLst>
              <a:ext uri="{FF2B5EF4-FFF2-40B4-BE49-F238E27FC236}">
                <a16:creationId xmlns:a16="http://schemas.microsoft.com/office/drawing/2014/main" id="{EC34ED32-BE10-4A8E-B879-2268A0FA6C7B}"/>
              </a:ext>
            </a:extLst>
          </p:cNvPr>
          <p:cNvSpPr/>
          <p:nvPr/>
        </p:nvSpPr>
        <p:spPr>
          <a:xfrm>
            <a:off x="8188661" y="3261009"/>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1" name="Circle">
            <a:extLst>
              <a:ext uri="{FF2B5EF4-FFF2-40B4-BE49-F238E27FC236}">
                <a16:creationId xmlns:a16="http://schemas.microsoft.com/office/drawing/2014/main" id="{5CADF9FB-9E8D-4BA1-B855-05942E5D8AFC}"/>
              </a:ext>
            </a:extLst>
          </p:cNvPr>
          <p:cNvSpPr/>
          <p:nvPr/>
        </p:nvSpPr>
        <p:spPr>
          <a:xfrm>
            <a:off x="7995491" y="2765484"/>
            <a:ext cx="204858"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2" name="Line">
            <a:extLst>
              <a:ext uri="{FF2B5EF4-FFF2-40B4-BE49-F238E27FC236}">
                <a16:creationId xmlns:a16="http://schemas.microsoft.com/office/drawing/2014/main" id="{6524EF00-693B-4EBD-A884-C40032349A1E}"/>
              </a:ext>
            </a:extLst>
          </p:cNvPr>
          <p:cNvSpPr/>
          <p:nvPr/>
        </p:nvSpPr>
        <p:spPr>
          <a:xfrm flipV="1">
            <a:off x="8822347" y="2902885"/>
            <a:ext cx="24106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23" name="Line">
            <a:extLst>
              <a:ext uri="{FF2B5EF4-FFF2-40B4-BE49-F238E27FC236}">
                <a16:creationId xmlns:a16="http://schemas.microsoft.com/office/drawing/2014/main" id="{10929FCC-01D3-4EEB-8EC2-787D53A8C860}"/>
              </a:ext>
            </a:extLst>
          </p:cNvPr>
          <p:cNvSpPr/>
          <p:nvPr/>
        </p:nvSpPr>
        <p:spPr>
          <a:xfrm flipH="1" flipV="1">
            <a:off x="9050365" y="2902885"/>
            <a:ext cx="23368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24" name="Circle">
            <a:extLst>
              <a:ext uri="{FF2B5EF4-FFF2-40B4-BE49-F238E27FC236}">
                <a16:creationId xmlns:a16="http://schemas.microsoft.com/office/drawing/2014/main" id="{FB91A40F-0B7E-47AE-B469-D1A96DB9B5D7}"/>
              </a:ext>
            </a:extLst>
          </p:cNvPr>
          <p:cNvSpPr/>
          <p:nvPr/>
        </p:nvSpPr>
        <p:spPr>
          <a:xfrm>
            <a:off x="9140906" y="3281840"/>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5" name="Circle">
            <a:extLst>
              <a:ext uri="{FF2B5EF4-FFF2-40B4-BE49-F238E27FC236}">
                <a16:creationId xmlns:a16="http://schemas.microsoft.com/office/drawing/2014/main" id="{F3823572-4CED-4B14-B736-F81032971CCC}"/>
              </a:ext>
            </a:extLst>
          </p:cNvPr>
          <p:cNvSpPr/>
          <p:nvPr/>
        </p:nvSpPr>
        <p:spPr>
          <a:xfrm>
            <a:off x="8947736" y="2786315"/>
            <a:ext cx="204858"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6" name="Line">
            <a:extLst>
              <a:ext uri="{FF2B5EF4-FFF2-40B4-BE49-F238E27FC236}">
                <a16:creationId xmlns:a16="http://schemas.microsoft.com/office/drawing/2014/main" id="{69BC4CA9-2A84-4F5A-8736-4F31E1F87044}"/>
              </a:ext>
            </a:extLst>
          </p:cNvPr>
          <p:cNvSpPr/>
          <p:nvPr/>
        </p:nvSpPr>
        <p:spPr>
          <a:xfrm flipV="1">
            <a:off x="7665518" y="3383707"/>
            <a:ext cx="24106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27" name="Line">
            <a:extLst>
              <a:ext uri="{FF2B5EF4-FFF2-40B4-BE49-F238E27FC236}">
                <a16:creationId xmlns:a16="http://schemas.microsoft.com/office/drawing/2014/main" id="{AA8052E8-0BB4-48CF-8CB1-B90459FFFCFB}"/>
              </a:ext>
            </a:extLst>
          </p:cNvPr>
          <p:cNvSpPr/>
          <p:nvPr/>
        </p:nvSpPr>
        <p:spPr>
          <a:xfrm flipH="1" flipV="1">
            <a:off x="7893536" y="3383707"/>
            <a:ext cx="23368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28" name="Circle">
            <a:extLst>
              <a:ext uri="{FF2B5EF4-FFF2-40B4-BE49-F238E27FC236}">
                <a16:creationId xmlns:a16="http://schemas.microsoft.com/office/drawing/2014/main" id="{9984715F-0821-4F79-9F1B-6D5F4E16888E}"/>
              </a:ext>
            </a:extLst>
          </p:cNvPr>
          <p:cNvSpPr/>
          <p:nvPr/>
        </p:nvSpPr>
        <p:spPr>
          <a:xfrm>
            <a:off x="7984077" y="3762661"/>
            <a:ext cx="204858"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9" name="Circle">
            <a:extLst>
              <a:ext uri="{FF2B5EF4-FFF2-40B4-BE49-F238E27FC236}">
                <a16:creationId xmlns:a16="http://schemas.microsoft.com/office/drawing/2014/main" id="{94AFEF5A-FC3E-4D34-9EE5-645A513E0692}"/>
              </a:ext>
            </a:extLst>
          </p:cNvPr>
          <p:cNvSpPr/>
          <p:nvPr/>
        </p:nvSpPr>
        <p:spPr>
          <a:xfrm>
            <a:off x="7790907" y="3267139"/>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0" name="Line">
            <a:extLst>
              <a:ext uri="{FF2B5EF4-FFF2-40B4-BE49-F238E27FC236}">
                <a16:creationId xmlns:a16="http://schemas.microsoft.com/office/drawing/2014/main" id="{FAD1BBBC-4AEE-414C-AC33-CAECEFCB735D}"/>
              </a:ext>
            </a:extLst>
          </p:cNvPr>
          <p:cNvSpPr/>
          <p:nvPr/>
        </p:nvSpPr>
        <p:spPr>
          <a:xfrm flipV="1">
            <a:off x="7470269" y="3850590"/>
            <a:ext cx="24106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1" name="Line">
            <a:extLst>
              <a:ext uri="{FF2B5EF4-FFF2-40B4-BE49-F238E27FC236}">
                <a16:creationId xmlns:a16="http://schemas.microsoft.com/office/drawing/2014/main" id="{9B7E0317-2E1C-4481-ACBA-2AF999D116FD}"/>
              </a:ext>
            </a:extLst>
          </p:cNvPr>
          <p:cNvSpPr/>
          <p:nvPr/>
        </p:nvSpPr>
        <p:spPr>
          <a:xfrm flipH="1" flipV="1">
            <a:off x="7698287" y="3850590"/>
            <a:ext cx="23368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2" name="Circle">
            <a:extLst>
              <a:ext uri="{FF2B5EF4-FFF2-40B4-BE49-F238E27FC236}">
                <a16:creationId xmlns:a16="http://schemas.microsoft.com/office/drawing/2014/main" id="{5D78C496-E818-4B42-B3AA-047B51360C90}"/>
              </a:ext>
            </a:extLst>
          </p:cNvPr>
          <p:cNvSpPr/>
          <p:nvPr/>
        </p:nvSpPr>
        <p:spPr>
          <a:xfrm>
            <a:off x="7788831" y="4229545"/>
            <a:ext cx="204857"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3" name="Circle">
            <a:extLst>
              <a:ext uri="{FF2B5EF4-FFF2-40B4-BE49-F238E27FC236}">
                <a16:creationId xmlns:a16="http://schemas.microsoft.com/office/drawing/2014/main" id="{26B7C177-CCC4-453B-93B4-8A73C3A54004}"/>
              </a:ext>
            </a:extLst>
          </p:cNvPr>
          <p:cNvSpPr/>
          <p:nvPr/>
        </p:nvSpPr>
        <p:spPr>
          <a:xfrm>
            <a:off x="7593582" y="3762661"/>
            <a:ext cx="204857"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4" name="Circle">
            <a:extLst>
              <a:ext uri="{FF2B5EF4-FFF2-40B4-BE49-F238E27FC236}">
                <a16:creationId xmlns:a16="http://schemas.microsoft.com/office/drawing/2014/main" id="{D1D27ACB-0519-45B0-8B63-319AE75AE024}"/>
              </a:ext>
            </a:extLst>
          </p:cNvPr>
          <p:cNvSpPr/>
          <p:nvPr/>
        </p:nvSpPr>
        <p:spPr>
          <a:xfrm>
            <a:off x="7398331" y="4229545"/>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5" name="Line">
            <a:extLst>
              <a:ext uri="{FF2B5EF4-FFF2-40B4-BE49-F238E27FC236}">
                <a16:creationId xmlns:a16="http://schemas.microsoft.com/office/drawing/2014/main" id="{FA1EFB93-F59E-429E-B7C2-F5EF25E752A5}"/>
              </a:ext>
            </a:extLst>
          </p:cNvPr>
          <p:cNvSpPr/>
          <p:nvPr/>
        </p:nvSpPr>
        <p:spPr>
          <a:xfrm flipV="1">
            <a:off x="8627098" y="3389431"/>
            <a:ext cx="241066"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6" name="Line">
            <a:extLst>
              <a:ext uri="{FF2B5EF4-FFF2-40B4-BE49-F238E27FC236}">
                <a16:creationId xmlns:a16="http://schemas.microsoft.com/office/drawing/2014/main" id="{A8F4BC1C-B414-4072-BBA0-83290A1E4E9B}"/>
              </a:ext>
            </a:extLst>
          </p:cNvPr>
          <p:cNvSpPr/>
          <p:nvPr/>
        </p:nvSpPr>
        <p:spPr>
          <a:xfrm flipH="1" flipV="1">
            <a:off x="8855118" y="3389431"/>
            <a:ext cx="233687" cy="508348"/>
          </a:xfrm>
          <a:prstGeom prst="line">
            <a:avLst/>
          </a:prstGeom>
          <a:ln w="254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7" name="Circle">
            <a:extLst>
              <a:ext uri="{FF2B5EF4-FFF2-40B4-BE49-F238E27FC236}">
                <a16:creationId xmlns:a16="http://schemas.microsoft.com/office/drawing/2014/main" id="{D2F14CD2-44E8-4637-BA06-390EC1EC0149}"/>
              </a:ext>
            </a:extLst>
          </p:cNvPr>
          <p:cNvSpPr/>
          <p:nvPr/>
        </p:nvSpPr>
        <p:spPr>
          <a:xfrm>
            <a:off x="8945660" y="3768385"/>
            <a:ext cx="204857"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8" name="Circle">
            <a:extLst>
              <a:ext uri="{FF2B5EF4-FFF2-40B4-BE49-F238E27FC236}">
                <a16:creationId xmlns:a16="http://schemas.microsoft.com/office/drawing/2014/main" id="{23BBC1F5-4289-4B15-AE6B-0D573FE785CC}"/>
              </a:ext>
            </a:extLst>
          </p:cNvPr>
          <p:cNvSpPr/>
          <p:nvPr/>
        </p:nvSpPr>
        <p:spPr>
          <a:xfrm>
            <a:off x="8555160" y="3768385"/>
            <a:ext cx="204858" cy="204302"/>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9" name="Circle">
            <a:extLst>
              <a:ext uri="{FF2B5EF4-FFF2-40B4-BE49-F238E27FC236}">
                <a16:creationId xmlns:a16="http://schemas.microsoft.com/office/drawing/2014/main" id="{4E68ED24-4CAB-4E81-9FBC-287BF70D279D}"/>
              </a:ext>
            </a:extLst>
          </p:cNvPr>
          <p:cNvSpPr/>
          <p:nvPr/>
        </p:nvSpPr>
        <p:spPr>
          <a:xfrm>
            <a:off x="8750408" y="3281840"/>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40" name="Star">
            <a:extLst>
              <a:ext uri="{FF2B5EF4-FFF2-40B4-BE49-F238E27FC236}">
                <a16:creationId xmlns:a16="http://schemas.microsoft.com/office/drawing/2014/main" id="{CE262D76-25DA-4EA1-898B-56BA58C8732D}"/>
              </a:ext>
            </a:extLst>
          </p:cNvPr>
          <p:cNvSpPr/>
          <p:nvPr/>
        </p:nvSpPr>
        <p:spPr>
          <a:xfrm>
            <a:off x="7787398" y="4563779"/>
            <a:ext cx="193071" cy="187187"/>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sp>
        <p:nvSpPr>
          <p:cNvPr id="45" name="Line">
            <a:extLst>
              <a:ext uri="{FF2B5EF4-FFF2-40B4-BE49-F238E27FC236}">
                <a16:creationId xmlns:a16="http://schemas.microsoft.com/office/drawing/2014/main" id="{0FB9185F-9F04-4AA5-A7DC-65F0DC632A82}"/>
              </a:ext>
            </a:extLst>
          </p:cNvPr>
          <p:cNvSpPr/>
          <p:nvPr/>
        </p:nvSpPr>
        <p:spPr>
          <a:xfrm>
            <a:off x="2812220" y="5826971"/>
            <a:ext cx="2146807" cy="1"/>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6" name="Line">
            <a:extLst>
              <a:ext uri="{FF2B5EF4-FFF2-40B4-BE49-F238E27FC236}">
                <a16:creationId xmlns:a16="http://schemas.microsoft.com/office/drawing/2014/main" id="{7073AFF8-5C6A-45FF-803F-C98941DA7626}"/>
              </a:ext>
            </a:extLst>
          </p:cNvPr>
          <p:cNvSpPr/>
          <p:nvPr/>
        </p:nvSpPr>
        <p:spPr>
          <a:xfrm flipV="1">
            <a:off x="2827632" y="4276578"/>
            <a:ext cx="1" cy="1538056"/>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7" name="Line">
            <a:extLst>
              <a:ext uri="{FF2B5EF4-FFF2-40B4-BE49-F238E27FC236}">
                <a16:creationId xmlns:a16="http://schemas.microsoft.com/office/drawing/2014/main" id="{713032DF-91E5-4442-89EC-32DA081BB9E1}"/>
              </a:ext>
            </a:extLst>
          </p:cNvPr>
          <p:cNvSpPr/>
          <p:nvPr/>
        </p:nvSpPr>
        <p:spPr>
          <a:xfrm rot="10800000" flipH="1">
            <a:off x="2834617" y="4535773"/>
            <a:ext cx="1958782" cy="1268991"/>
          </a:xfrm>
          <a:custGeom>
            <a:avLst/>
            <a:gdLst/>
            <a:ahLst/>
            <a:cxnLst>
              <a:cxn ang="0">
                <a:pos x="wd2" y="hd2"/>
              </a:cxn>
              <a:cxn ang="5400000">
                <a:pos x="wd2" y="hd2"/>
              </a:cxn>
              <a:cxn ang="10800000">
                <a:pos x="wd2" y="hd2"/>
              </a:cxn>
              <a:cxn ang="16200000">
                <a:pos x="wd2" y="hd2"/>
              </a:cxn>
            </a:cxnLst>
            <a:rect l="0" t="0" r="r" b="b"/>
            <a:pathLst>
              <a:path w="21600" h="21167" extrusionOk="0">
                <a:moveTo>
                  <a:pt x="0" y="21124"/>
                </a:moveTo>
                <a:cubicBezTo>
                  <a:pt x="1655" y="20748"/>
                  <a:pt x="3230" y="19617"/>
                  <a:pt x="4695" y="17860"/>
                </a:cubicBezTo>
                <a:cubicBezTo>
                  <a:pt x="6274" y="15966"/>
                  <a:pt x="7840" y="13180"/>
                  <a:pt x="8622" y="8358"/>
                </a:cubicBezTo>
                <a:cubicBezTo>
                  <a:pt x="9227" y="4631"/>
                  <a:pt x="9633" y="-230"/>
                  <a:pt x="10984" y="8"/>
                </a:cubicBezTo>
                <a:cubicBezTo>
                  <a:pt x="12298" y="240"/>
                  <a:pt x="12538" y="5028"/>
                  <a:pt x="13024" y="8750"/>
                </a:cubicBezTo>
                <a:cubicBezTo>
                  <a:pt x="13701" y="13935"/>
                  <a:pt x="15287" y="17046"/>
                  <a:pt x="16925" y="18912"/>
                </a:cubicBezTo>
                <a:cubicBezTo>
                  <a:pt x="18374" y="20562"/>
                  <a:pt x="19954" y="21370"/>
                  <a:pt x="21600" y="21124"/>
                </a:cubicBezTo>
              </a:path>
            </a:pathLst>
          </a:custGeom>
          <a:ln w="381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8" name="Line">
            <a:extLst>
              <a:ext uri="{FF2B5EF4-FFF2-40B4-BE49-F238E27FC236}">
                <a16:creationId xmlns:a16="http://schemas.microsoft.com/office/drawing/2014/main" id="{88A27649-C22D-456E-9468-05788A390871}"/>
              </a:ext>
            </a:extLst>
          </p:cNvPr>
          <p:cNvSpPr/>
          <p:nvPr/>
        </p:nvSpPr>
        <p:spPr>
          <a:xfrm flipV="1">
            <a:off x="3638893" y="2411203"/>
            <a:ext cx="1" cy="1352692"/>
          </a:xfrm>
          <a:prstGeom prst="line">
            <a:avLst/>
          </a:prstGeom>
          <a:ln w="50800" cap="rnd">
            <a:solidFill>
              <a:schemeClr val="accent1"/>
            </a:solidFill>
            <a:custDash>
              <a:ds d="100000" sp="200000"/>
            </a:custDas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9" name="Circle">
            <a:extLst>
              <a:ext uri="{FF2B5EF4-FFF2-40B4-BE49-F238E27FC236}">
                <a16:creationId xmlns:a16="http://schemas.microsoft.com/office/drawing/2014/main" id="{1EFD84C4-F24B-43C6-BBF8-DE3C3923D997}"/>
              </a:ext>
            </a:extLst>
          </p:cNvPr>
          <p:cNvSpPr/>
          <p:nvPr/>
        </p:nvSpPr>
        <p:spPr>
          <a:xfrm>
            <a:off x="2772336" y="4490714"/>
            <a:ext cx="126417" cy="132769"/>
          </a:xfrm>
          <a:prstGeom prst="ellipse">
            <a:avLst/>
          </a:prstGeom>
          <a:solidFill>
            <a:schemeClr val="accent2">
              <a:satOff val="-4966"/>
              <a:lumOff val="-10549"/>
            </a:schemeClr>
          </a:solidFill>
          <a:ln w="25400">
            <a:solidFill>
              <a:srgbClr val="000000"/>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sp>
        <p:nvSpPr>
          <p:cNvPr id="50" name="Title 1">
            <a:extLst>
              <a:ext uri="{FF2B5EF4-FFF2-40B4-BE49-F238E27FC236}">
                <a16:creationId xmlns:a16="http://schemas.microsoft.com/office/drawing/2014/main" id="{E12069D8-6B1B-4A46-87AB-9E769579E229}"/>
              </a:ext>
            </a:extLst>
          </p:cNvPr>
          <p:cNvSpPr txBox="1"/>
          <p:nvPr/>
        </p:nvSpPr>
        <p:spPr>
          <a:xfrm>
            <a:off x="1660915" y="3002446"/>
            <a:ext cx="1038644" cy="37373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lnSpcReduction="10000"/>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Density</a:t>
            </a:r>
          </a:p>
        </p:txBody>
      </p:sp>
      <p:sp>
        <p:nvSpPr>
          <p:cNvPr id="51" name="Title 1">
            <a:extLst>
              <a:ext uri="{FF2B5EF4-FFF2-40B4-BE49-F238E27FC236}">
                <a16:creationId xmlns:a16="http://schemas.microsoft.com/office/drawing/2014/main" id="{F40AA844-6067-4BB8-B088-B79B7591C10C}"/>
              </a:ext>
            </a:extLst>
          </p:cNvPr>
          <p:cNvSpPr txBox="1"/>
          <p:nvPr/>
        </p:nvSpPr>
        <p:spPr>
          <a:xfrm>
            <a:off x="3318723" y="3731030"/>
            <a:ext cx="1038644" cy="37373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lnSpcReduction="10000"/>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Value</a:t>
            </a:r>
          </a:p>
        </p:txBody>
      </p:sp>
      <p:sp>
        <p:nvSpPr>
          <p:cNvPr id="52" name="Title 1">
            <a:extLst>
              <a:ext uri="{FF2B5EF4-FFF2-40B4-BE49-F238E27FC236}">
                <a16:creationId xmlns:a16="http://schemas.microsoft.com/office/drawing/2014/main" id="{9D1AE0D9-6C9B-490F-A5C7-30B6E123F3AE}"/>
              </a:ext>
            </a:extLst>
          </p:cNvPr>
          <p:cNvSpPr txBox="1"/>
          <p:nvPr/>
        </p:nvSpPr>
        <p:spPr>
          <a:xfrm>
            <a:off x="1645453" y="4939634"/>
            <a:ext cx="1038644" cy="37373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lnSpcReduction="10000"/>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Errors</a:t>
            </a:r>
          </a:p>
        </p:txBody>
      </p:sp>
      <p:sp>
        <p:nvSpPr>
          <p:cNvPr id="53" name="Title 1">
            <a:extLst>
              <a:ext uri="{FF2B5EF4-FFF2-40B4-BE49-F238E27FC236}">
                <a16:creationId xmlns:a16="http://schemas.microsoft.com/office/drawing/2014/main" id="{AF54F56F-74B8-4D30-8DF9-2831B0F44B2F}"/>
              </a:ext>
            </a:extLst>
          </p:cNvPr>
          <p:cNvSpPr txBox="1"/>
          <p:nvPr/>
        </p:nvSpPr>
        <p:spPr>
          <a:xfrm>
            <a:off x="2840788" y="5983684"/>
            <a:ext cx="1963590" cy="37373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lnSpcReduction="10000"/>
          </a:bodyPr>
          <a:lstStyle>
            <a:lvl1pPr defTabSz="868680">
              <a:defRPr sz="19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Threshold Value</a:t>
            </a:r>
          </a:p>
        </p:txBody>
      </p:sp>
      <p:sp>
        <p:nvSpPr>
          <p:cNvPr id="54" name="Line">
            <a:extLst>
              <a:ext uri="{FF2B5EF4-FFF2-40B4-BE49-F238E27FC236}">
                <a16:creationId xmlns:a16="http://schemas.microsoft.com/office/drawing/2014/main" id="{47F595E5-C758-4A0A-B431-B95D6FF89949}"/>
              </a:ext>
            </a:extLst>
          </p:cNvPr>
          <p:cNvSpPr/>
          <p:nvPr/>
        </p:nvSpPr>
        <p:spPr>
          <a:xfrm rot="1151728">
            <a:off x="4201387" y="2224592"/>
            <a:ext cx="1757175" cy="285702"/>
          </a:xfrm>
          <a:custGeom>
            <a:avLst/>
            <a:gdLst/>
            <a:ahLst/>
            <a:cxnLst>
              <a:cxn ang="0">
                <a:pos x="wd2" y="hd2"/>
              </a:cxn>
              <a:cxn ang="5400000">
                <a:pos x="wd2" y="hd2"/>
              </a:cxn>
              <a:cxn ang="10800000">
                <a:pos x="wd2" y="hd2"/>
              </a:cxn>
              <a:cxn ang="16200000">
                <a:pos x="wd2" y="hd2"/>
              </a:cxn>
            </a:cxnLst>
            <a:rect l="0" t="0" r="r" b="b"/>
            <a:pathLst>
              <a:path w="21600" h="17958" extrusionOk="0">
                <a:moveTo>
                  <a:pt x="0" y="17958"/>
                </a:moveTo>
                <a:cubicBezTo>
                  <a:pt x="4289" y="2062"/>
                  <a:pt x="9707" y="-3642"/>
                  <a:pt x="14875" y="2296"/>
                </a:cubicBezTo>
                <a:cubicBezTo>
                  <a:pt x="17304" y="5087"/>
                  <a:pt x="19594" y="10420"/>
                  <a:pt x="21600" y="17958"/>
                </a:cubicBezTo>
              </a:path>
            </a:pathLst>
          </a:cu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55" name="Title 1">
            <a:extLst>
              <a:ext uri="{FF2B5EF4-FFF2-40B4-BE49-F238E27FC236}">
                <a16:creationId xmlns:a16="http://schemas.microsoft.com/office/drawing/2014/main" id="{A896BF20-2D25-45A2-9A8C-71BBBD7FC985}"/>
              </a:ext>
            </a:extLst>
          </p:cNvPr>
          <p:cNvSpPr txBox="1"/>
          <p:nvPr/>
        </p:nvSpPr>
        <p:spPr>
          <a:xfrm>
            <a:off x="5134413" y="2746098"/>
            <a:ext cx="1626819" cy="682902"/>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ctr" defTabSz="704087">
              <a:defRPr sz="154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Threshold with max separability</a:t>
            </a:r>
          </a:p>
        </p:txBody>
      </p:sp>
      <p:pic>
        <p:nvPicPr>
          <p:cNvPr id="61" name="Picture 30" descr="Picture 30">
            <a:extLst>
              <a:ext uri="{FF2B5EF4-FFF2-40B4-BE49-F238E27FC236}">
                <a16:creationId xmlns:a16="http://schemas.microsoft.com/office/drawing/2014/main" id="{09D6AF70-138C-459D-A51C-34B5F8CF31CE}"/>
              </a:ext>
            </a:extLst>
          </p:cNvPr>
          <p:cNvPicPr>
            <a:picLocks noChangeAspect="1"/>
          </p:cNvPicPr>
          <p:nvPr/>
        </p:nvPicPr>
        <p:blipFill rotWithShape="1">
          <a:blip r:embed="rId4"/>
          <a:srcRect r="67290" b="33711"/>
          <a:stretch/>
        </p:blipFill>
        <p:spPr>
          <a:xfrm>
            <a:off x="2678639" y="2054544"/>
            <a:ext cx="2443029" cy="1898307"/>
          </a:xfrm>
          <a:prstGeom prst="rect">
            <a:avLst/>
          </a:prstGeom>
          <a:ln w="12700" cap="flat">
            <a:noFill/>
            <a:miter lim="400000"/>
          </a:ln>
          <a:effectLst>
            <a:outerShdw blurRad="50800" dist="38100" dir="5400000" rotWithShape="0">
              <a:srgbClr val="000000"/>
            </a:outerShdw>
          </a:effectLst>
        </p:spPr>
      </p:pic>
      <p:sp>
        <p:nvSpPr>
          <p:cNvPr id="57" name="Circle">
            <a:extLst>
              <a:ext uri="{FF2B5EF4-FFF2-40B4-BE49-F238E27FC236}">
                <a16:creationId xmlns:a16="http://schemas.microsoft.com/office/drawing/2014/main" id="{FF7670EF-A032-4903-B2A0-711AA739008E}"/>
              </a:ext>
            </a:extLst>
          </p:cNvPr>
          <p:cNvSpPr/>
          <p:nvPr/>
        </p:nvSpPr>
        <p:spPr>
          <a:xfrm>
            <a:off x="3479708" y="2667997"/>
            <a:ext cx="262177" cy="282706"/>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8" name="Star">
            <a:extLst>
              <a:ext uri="{FF2B5EF4-FFF2-40B4-BE49-F238E27FC236}">
                <a16:creationId xmlns:a16="http://schemas.microsoft.com/office/drawing/2014/main" id="{7D250139-2AEB-4918-9F31-E605111B54A3}"/>
              </a:ext>
            </a:extLst>
          </p:cNvPr>
          <p:cNvSpPr/>
          <p:nvPr/>
        </p:nvSpPr>
        <p:spPr>
          <a:xfrm>
            <a:off x="4180938" y="2572342"/>
            <a:ext cx="297851" cy="282706"/>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pic>
        <p:nvPicPr>
          <p:cNvPr id="60" name="Picture 59">
            <a:extLst>
              <a:ext uri="{FF2B5EF4-FFF2-40B4-BE49-F238E27FC236}">
                <a16:creationId xmlns:a16="http://schemas.microsoft.com/office/drawing/2014/main" id="{7442C572-17E0-4D67-BA03-52E848EE432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84320754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2.5E-6 -1.48148E-6 L 0.07656 0.00046 " pathEditMode="relative" rAng="0" ptsTypes="AA">
                                      <p:cBhvr>
                                        <p:cTn id="6" dur="8500" fill="hold"/>
                                        <p:tgtEl>
                                          <p:spTgt spid="48"/>
                                        </p:tgtEl>
                                        <p:attrNameLst>
                                          <p:attrName>ppt_x</p:attrName>
                                          <p:attrName>ppt_y</p:attrName>
                                        </p:attrNameLst>
                                      </p:cBhvr>
                                      <p:rCtr x="3828" y="23"/>
                                    </p:animMotion>
                                  </p:childTnLst>
                                </p:cTn>
                              </p:par>
                              <p:par>
                                <p:cTn id="7" presetID="-1" presetClass="path" presetSubtype="0" fill="hold" nodeType="withEffect">
                                  <p:stCondLst>
                                    <p:cond delay="0"/>
                                  </p:stCondLst>
                                  <p:childTnLst>
                                    <p:animMotion origin="layout" path="M -2.08333E-6 -1.85185E-6 C 0.01563 0.00463 0.02969 0.0169 0.04076 0.03449 C 0.05104 0.0507 0.05899 0.07176 0.06328 0.0963 C 0.06667 0.11505 0.06992 0.13611 0.07084 0.15417 C 0.07175 0.16991 0.07409 0.18426 0.08268 0.18403 C 0.09128 0.1838 0.09258 0.17107 0.09336 0.15602 C 0.09401 0.13704 0.09883 0.11389 0.10169 0.09213 C 0.10482 0.06829 0.11068 0.04699 0.12005 0.03056 C 0.13047 0.01158 0.14492 -0.00023 0.1612 -0.00162 " pathEditMode="relative" rAng="0" ptsTypes="AAAAAAAAA">
                                      <p:cBhvr>
                                        <p:cTn id="8" dur="8500" fill="hold"/>
                                        <p:tgtEl>
                                          <p:spTgt spid="49"/>
                                        </p:tgtEl>
                                        <p:attrNameLst>
                                          <p:attrName>ppt_x</p:attrName>
                                          <p:attrName>ppt_y</p:attrName>
                                        </p:attrNameLst>
                                      </p:cBhvr>
                                      <p:rCtr x="8060" y="9120"/>
                                    </p:animMotion>
                                  </p:childTnLst>
                                </p:cTn>
                              </p:par>
                            </p:childTnLst>
                          </p:cTn>
                        </p:par>
                        <p:par>
                          <p:cTn id="9" fill="hold">
                            <p:stCondLst>
                              <p:cond delay="8500"/>
                            </p:stCondLst>
                            <p:childTnLst>
                              <p:par>
                                <p:cTn id="10" presetID="1" presetClass="exit" presetSubtype="0" fill="hold" grpId="0" nodeType="afterEffect">
                                  <p:stCondLst>
                                    <p:cond delay="0"/>
                                  </p:stCondLst>
                                  <p:iterate>
                                    <p:tmAbs val="0"/>
                                  </p:iterate>
                                  <p:childTnLst>
                                    <p:set>
                                      <p:cBhvr>
                                        <p:cTn id="11" fill="hold">
                                          <p:stCondLst>
                                            <p:cond delay="0"/>
                                          </p:stCondLst>
                                        </p:cTn>
                                        <p:tgtEl>
                                          <p:spTgt spid="48"/>
                                        </p:tgtEl>
                                        <p:attrNameLst>
                                          <p:attrName>style.visibility</p:attrName>
                                        </p:attrNameLst>
                                      </p:cBhvr>
                                      <p:to>
                                        <p:strVal val="hidden"/>
                                      </p:to>
                                    </p:set>
                                  </p:childTnLst>
                                </p:cTn>
                              </p:par>
                            </p:childTnLst>
                          </p:cTn>
                        </p:par>
                        <p:par>
                          <p:cTn id="12" fill="hold">
                            <p:stCondLst>
                              <p:cond delay="8500"/>
                            </p:stCondLst>
                            <p:childTnLst>
                              <p:par>
                                <p:cTn id="13" presetID="1" presetClass="entr" presetSubtype="0" fill="hold" grpId="0" nodeType="afterEffect">
                                  <p:stCondLst>
                                    <p:cond delay="1250"/>
                                  </p:stCondLst>
                                  <p:iterate>
                                    <p:tmAbs val="0"/>
                                  </p:iterate>
                                  <p:childTnLst>
                                    <p:set>
                                      <p:cBhvr>
                                        <p:cTn id="14" fill="hold"/>
                                        <p:tgtEl>
                                          <p:spTgt spid="54"/>
                                        </p:tgtEl>
                                        <p:attrNameLst>
                                          <p:attrName>style.visibility</p:attrName>
                                        </p:attrNameLst>
                                      </p:cBhvr>
                                      <p:to>
                                        <p:strVal val="visible"/>
                                      </p:to>
                                    </p:set>
                                  </p:childTnLst>
                                </p:cTn>
                              </p:par>
                            </p:childTnLst>
                          </p:cTn>
                        </p:par>
                        <p:par>
                          <p:cTn id="15" fill="hold">
                            <p:stCondLst>
                              <p:cond delay="9750"/>
                            </p:stCondLst>
                            <p:childTnLst>
                              <p:par>
                                <p:cTn id="16" presetID="1" presetClass="entr" presetSubtype="0" fill="hold" grpId="0" nodeType="afterEffect">
                                  <p:stCondLst>
                                    <p:cond delay="0"/>
                                  </p:stCondLst>
                                  <p:iterate>
                                    <p:tmAbs val="0"/>
                                  </p:iterate>
                                  <p:childTnLst>
                                    <p:set>
                                      <p:cBhvr>
                                        <p:cTn id="17" fill="hold"/>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advAuto="0"/>
      <p:bldP spid="54" grpId="0" animBg="1" advAuto="0"/>
      <p:bldP spid="5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421F17B-428A-45CA-B5D5-655B81416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Unsupervised learning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3ED21D5-AEC3-DC46-ADC5-B4F3EA256E9B}"/>
                  </a:ext>
                </a:extLst>
              </p:cNvPr>
              <p:cNvSpPr/>
              <p:nvPr/>
            </p:nvSpPr>
            <p:spPr>
              <a:xfrm>
                <a:off x="834325" y="1727733"/>
                <a:ext cx="10523349" cy="4801314"/>
              </a:xfrm>
              <a:prstGeom prst="rect">
                <a:avLst/>
              </a:prstGeom>
            </p:spPr>
            <p:txBody>
              <a:bodyPr wrap="square">
                <a:spAutoFit/>
              </a:bodyPr>
              <a:lstStyle/>
              <a:p>
                <a:pPr marL="609480" indent="-456840">
                  <a:lnSpc>
                    <a:spcPct val="90000"/>
                  </a:lnSpc>
                  <a:buClr>
                    <a:srgbClr val="FFF200"/>
                  </a:buClr>
                  <a:buFont typeface="Arial"/>
                  <a:buChar char="●"/>
                </a:pPr>
                <a:r>
                  <a:rPr lang="en-US" sz="2000" b="1" spc="-1" dirty="0">
                    <a:solidFill>
                      <a:srgbClr val="FFF200"/>
                    </a:solidFill>
                    <a:effectLst>
                      <a:outerShdw blurRad="50800" dist="38100" dir="2700000" algn="tl" rotWithShape="0">
                        <a:prstClr val="black">
                          <a:alpha val="40000"/>
                        </a:prstClr>
                      </a:outerShdw>
                    </a:effectLst>
                    <a:latin typeface="Calibri"/>
                  </a:rPr>
                  <a:t>To make a prediction for a data point, unsupervised  algorithms try to group them together with the points closest to them in the training set – i.e. group according to the “nearest neighbors”.</a:t>
                </a: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r>
                  <a:rPr lang="en-US" sz="2000" b="1" spc="-1" dirty="0">
                    <a:solidFill>
                      <a:srgbClr val="FFF200"/>
                    </a:solidFill>
                    <a:effectLst>
                      <a:outerShdw blurRad="50800" dist="38100" dir="2700000" algn="tl" rotWithShape="0">
                        <a:prstClr val="black">
                          <a:alpha val="40000"/>
                        </a:prstClr>
                      </a:outerShdw>
                    </a:effectLst>
                    <a:latin typeface="Calibri"/>
                  </a:rPr>
                  <a:t>Closest / nearest </a:t>
                </a:r>
                <a:r>
                  <a:rPr lang="en-US" sz="2000" b="1" spc="-1" dirty="0" err="1">
                    <a:solidFill>
                      <a:srgbClr val="FFF200"/>
                    </a:solidFill>
                    <a:effectLst>
                      <a:outerShdw blurRad="50800" dist="38100" dir="2700000" algn="tl" rotWithShape="0">
                        <a:prstClr val="black">
                          <a:alpha val="40000"/>
                        </a:prstClr>
                      </a:outerShdw>
                    </a:effectLst>
                    <a:latin typeface="Calibri"/>
                  </a:rPr>
                  <a:t>neighbours</a:t>
                </a:r>
                <a:r>
                  <a:rPr lang="en-US" sz="2000" b="1" spc="-1" dirty="0">
                    <a:solidFill>
                      <a:srgbClr val="FFF200"/>
                    </a:solidFill>
                    <a:effectLst>
                      <a:outerShdw blurRad="50800" dist="38100" dir="2700000" algn="tl" rotWithShape="0">
                        <a:prstClr val="black">
                          <a:alpha val="40000"/>
                        </a:prstClr>
                      </a:outerShdw>
                    </a:effectLst>
                    <a:latin typeface="Calibri"/>
                  </a:rPr>
                  <a:t> are computed using distance measures e.g. Euclidean distance:</a:t>
                </a:r>
              </a:p>
              <a:p>
                <a:pPr marL="609480" indent="-456840">
                  <a:lnSpc>
                    <a:spcPct val="90000"/>
                  </a:lnSpc>
                  <a:buClr>
                    <a:srgbClr val="FFF200"/>
                  </a:buClr>
                  <a:buFont typeface="Arial"/>
                  <a:buChar char="●"/>
                </a:pPr>
                <a:endParaRPr lang="en-US" sz="2000" b="1" spc="-1" dirty="0">
                  <a:solidFill>
                    <a:srgbClr val="FFF2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FFF2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FFF2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FFF2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endParaRPr lang="en-US" sz="2000" b="1" spc="-1" dirty="0">
                  <a:solidFill>
                    <a:srgbClr val="000000"/>
                  </a:solidFill>
                  <a:effectLst>
                    <a:outerShdw blurRad="50800" dist="38100" dir="2700000" algn="tl" rotWithShape="0">
                      <a:prstClr val="black">
                        <a:alpha val="40000"/>
                      </a:prstClr>
                    </a:outerShdw>
                  </a:effectLst>
                  <a:latin typeface="Calibri"/>
                </a:endParaRPr>
              </a:p>
              <a:p>
                <a:pPr marL="609480" indent="-456840">
                  <a:lnSpc>
                    <a:spcPct val="90000"/>
                  </a:lnSpc>
                  <a:buClr>
                    <a:srgbClr val="FFF200"/>
                  </a:buClr>
                  <a:buFont typeface="Arial"/>
                  <a:buChar char="●"/>
                </a:pPr>
                <a:r>
                  <a:rPr lang="en-US" sz="2000" b="1" spc="-1" dirty="0">
                    <a:solidFill>
                      <a:srgbClr val="FFF200"/>
                    </a:solidFill>
                    <a:effectLst>
                      <a:outerShdw blurRad="50800" dist="38100" dir="2700000" algn="tl" rotWithShape="0">
                        <a:prstClr val="black">
                          <a:alpha val="40000"/>
                        </a:prstClr>
                      </a:outerShdw>
                    </a:effectLst>
                    <a:latin typeface="Calibri"/>
                  </a:rPr>
                  <a:t>Once we find the nearest neighbours of a data point via a method like above, we determine the most popular label amongst it’s nearest </a:t>
                </a:r>
                <a:r>
                  <a:rPr lang="en-GB" sz="2000" b="1" spc="-1" dirty="0">
                    <a:solidFill>
                      <a:srgbClr val="FFF200"/>
                    </a:solidFill>
                    <a:effectLst>
                      <a:outerShdw blurRad="50800" dist="38100" dir="2700000" algn="tl" rotWithShape="0">
                        <a:prstClr val="black">
                          <a:alpha val="40000"/>
                        </a:prstClr>
                      </a:outerShdw>
                    </a:effectLst>
                    <a:latin typeface="Calibri"/>
                  </a:rPr>
                  <a:t>neighbours</a:t>
                </a:r>
                <a:r>
                  <a:rPr lang="en-US" sz="2000" b="1" spc="-1" dirty="0">
                    <a:solidFill>
                      <a:srgbClr val="FFF200"/>
                    </a:solidFill>
                    <a:effectLst>
                      <a:outerShdw blurRad="50800" dist="38100" dir="2700000" algn="tl" rotWithShape="0">
                        <a:prstClr val="black">
                          <a:alpha val="40000"/>
                        </a:prstClr>
                      </a:outerShdw>
                    </a:effectLst>
                    <a:latin typeface="Calibri"/>
                  </a:rPr>
                  <a:t>.</a:t>
                </a:r>
              </a:p>
              <a:p>
                <a:pPr marL="609480" indent="-456840">
                  <a:lnSpc>
                    <a:spcPct val="90000"/>
                  </a:lnSpc>
                  <a:buClr>
                    <a:srgbClr val="FFF200"/>
                  </a:buClr>
                  <a:buFont typeface="Arial"/>
                  <a:buChar char="●"/>
                </a:pPr>
                <a:r>
                  <a:rPr lang="en-US" sz="2000" b="1" spc="-1" dirty="0">
                    <a:solidFill>
                      <a:srgbClr val="FFF200"/>
                    </a:solidFill>
                    <a:effectLst>
                      <a:outerShdw blurRad="50800" dist="38100" dir="2700000" algn="tl" rotWithShape="0">
                        <a:prstClr val="black">
                          <a:alpha val="40000"/>
                        </a:prstClr>
                      </a:outerShdw>
                    </a:effectLst>
                    <a:latin typeface="Calibri"/>
                  </a:rPr>
                  <a:t>We assign the majority label of the </a:t>
                </a:r>
                <a:r>
                  <a:rPr lang="en-US" sz="2000" b="1" spc="-1" dirty="0" err="1">
                    <a:solidFill>
                      <a:srgbClr val="FFF200"/>
                    </a:solidFill>
                    <a:effectLst>
                      <a:outerShdw blurRad="50800" dist="38100" dir="2700000" algn="tl" rotWithShape="0">
                        <a:prstClr val="black">
                          <a:alpha val="40000"/>
                        </a:prstClr>
                      </a:outerShdw>
                    </a:effectLst>
                    <a:latin typeface="Calibri"/>
                  </a:rPr>
                  <a:t>neighbours</a:t>
                </a:r>
                <a:r>
                  <a:rPr lang="en-US" sz="2000" b="1" spc="-1" dirty="0">
                    <a:solidFill>
                      <a:srgbClr val="FFF200"/>
                    </a:solidFill>
                    <a:effectLst>
                      <a:outerShdw blurRad="50800" dist="38100" dir="2700000" algn="tl" rotWithShape="0">
                        <a:prstClr val="black">
                          <a:alpha val="40000"/>
                        </a:prstClr>
                      </a:outerShdw>
                    </a:effectLst>
                    <a:latin typeface="Calibri"/>
                  </a:rPr>
                  <a:t> to the unlabeled data point.</a:t>
                </a:r>
              </a:p>
              <a:p>
                <a:pPr marL="609480" indent="-456840">
                  <a:lnSpc>
                    <a:spcPct val="90000"/>
                  </a:lnSpc>
                  <a:buClr>
                    <a:srgbClr val="FFF200"/>
                  </a:buClr>
                  <a:buFont typeface="Arial"/>
                  <a:buChar char="●"/>
                </a:pPr>
                <a:r>
                  <a:rPr lang="en-US" sz="2000" b="1" spc="-1" dirty="0">
                    <a:solidFill>
                      <a:srgbClr val="FFF200"/>
                    </a:solidFill>
                    <a:effectLst>
                      <a:outerShdw blurRad="50800" dist="38100" dir="2700000" algn="tl" rotWithShape="0">
                        <a:prstClr val="black">
                          <a:alpha val="40000"/>
                        </a:prstClr>
                      </a:outerShdw>
                    </a:effectLst>
                    <a:latin typeface="Calibri"/>
                  </a:rPr>
                  <a:t>We need to determine how many of it’s nearest </a:t>
                </a:r>
                <a:r>
                  <a:rPr lang="en-US" sz="2000" b="1" spc="-1" dirty="0" err="1">
                    <a:solidFill>
                      <a:srgbClr val="FFF200"/>
                    </a:solidFill>
                    <a:effectLst>
                      <a:outerShdw blurRad="50800" dist="38100" dir="2700000" algn="tl" rotWithShape="0">
                        <a:prstClr val="black">
                          <a:alpha val="40000"/>
                        </a:prstClr>
                      </a:outerShdw>
                    </a:effectLst>
                    <a:latin typeface="Calibri"/>
                  </a:rPr>
                  <a:t>neighbours</a:t>
                </a:r>
                <a:r>
                  <a:rPr lang="en-US" sz="2000" b="1" spc="-1" dirty="0">
                    <a:solidFill>
                      <a:srgbClr val="FFF200"/>
                    </a:solidFill>
                    <a:effectLst>
                      <a:outerShdw blurRad="50800" dist="38100" dir="2700000" algn="tl" rotWithShape="0">
                        <a:prstClr val="black">
                          <a:alpha val="40000"/>
                        </a:prstClr>
                      </a:outerShdw>
                    </a:effectLst>
                    <a:latin typeface="Calibri"/>
                  </a:rPr>
                  <a:t>, </a:t>
                </a:r>
                <a14:m>
                  <m:oMath xmlns:m="http://schemas.openxmlformats.org/officeDocument/2006/math">
                    <m:r>
                      <a:rPr lang="en-US" sz="2000" b="1" i="1" spc="-1">
                        <a:solidFill>
                          <a:schemeClr val="bg1"/>
                        </a:solidFill>
                        <a:effectLst>
                          <a:outerShdw blurRad="50800" dist="38100" dir="2700000" algn="tl" rotWithShape="0">
                            <a:prstClr val="black">
                              <a:alpha val="40000"/>
                            </a:prstClr>
                          </a:outerShdw>
                        </a:effectLst>
                        <a:latin typeface="Cambria Math" panose="02040503050406030204" pitchFamily="18" charset="0"/>
                      </a:rPr>
                      <m:t>𝒌</m:t>
                    </m:r>
                  </m:oMath>
                </a14:m>
                <a:r>
                  <a:rPr lang="en-US" sz="2000" b="1" spc="-1" dirty="0">
                    <a:solidFill>
                      <a:srgbClr val="FFF200"/>
                    </a:solidFill>
                    <a:effectLst>
                      <a:outerShdw blurRad="50800" dist="38100" dir="2700000" algn="tl" rotWithShape="0">
                        <a:prstClr val="black">
                          <a:alpha val="40000"/>
                        </a:prstClr>
                      </a:outerShdw>
                    </a:effectLst>
                    <a:latin typeface="Calibri"/>
                  </a:rPr>
                  <a:t>,  we should use to decide.</a:t>
                </a:r>
                <a:endParaRPr lang="en-US" sz="2000" b="1" spc="-1" dirty="0">
                  <a:solidFill>
                    <a:srgbClr val="000000"/>
                  </a:solidFill>
                  <a:effectLst>
                    <a:outerShdw blurRad="50800" dist="38100" dir="2700000" algn="tl" rotWithShape="0">
                      <a:prstClr val="black">
                        <a:alpha val="40000"/>
                      </a:prstClr>
                    </a:outerShdw>
                  </a:effectLst>
                  <a:latin typeface="Calibri"/>
                </a:endParaRPr>
              </a:p>
            </p:txBody>
          </p:sp>
        </mc:Choice>
        <mc:Fallback xmlns="">
          <p:sp>
            <p:nvSpPr>
              <p:cNvPr id="2" name="Rectangle 1">
                <a:extLst>
                  <a:ext uri="{FF2B5EF4-FFF2-40B4-BE49-F238E27FC236}">
                    <a16:creationId xmlns:a16="http://schemas.microsoft.com/office/drawing/2014/main" id="{13ED21D5-AEC3-DC46-ADC5-B4F3EA256E9B}"/>
                  </a:ext>
                </a:extLst>
              </p:cNvPr>
              <p:cNvSpPr>
                <a:spLocks noRot="1" noChangeAspect="1" noMove="1" noResize="1" noEditPoints="1" noAdjustHandles="1" noChangeArrowheads="1" noChangeShapeType="1" noTextEdit="1"/>
              </p:cNvSpPr>
              <p:nvPr/>
            </p:nvSpPr>
            <p:spPr>
              <a:xfrm>
                <a:off x="834325" y="1727733"/>
                <a:ext cx="10523349" cy="4801314"/>
              </a:xfrm>
              <a:prstGeom prst="rect">
                <a:avLst/>
              </a:prstGeom>
              <a:blipFill>
                <a:blip r:embed="rId5"/>
                <a:stretch>
                  <a:fillRect t="-1523" r="-579" b="-20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EEBFCD-F8F4-104B-BC5D-F2D2E4ADF925}"/>
                  </a:ext>
                </a:extLst>
              </p:cNvPr>
              <p:cNvSpPr txBox="1"/>
              <p:nvPr/>
            </p:nvSpPr>
            <p:spPr>
              <a:xfrm>
                <a:off x="3785986" y="3222307"/>
                <a:ext cx="4478534"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𝑑</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𝑝</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𝑞</m:t>
                          </m:r>
                        </m:e>
                      </m:d>
                      <m:r>
                        <a:rPr lang="en-GB" sz="2000" b="0" i="1" smtClean="0">
                          <a:solidFill>
                            <a:schemeClr val="bg1"/>
                          </a:solidFill>
                          <a:latin typeface="Cambria Math" panose="02040503050406030204" pitchFamily="18" charset="0"/>
                        </a:rPr>
                        <m:t>= </m:t>
                      </m:r>
                      <m:rad>
                        <m:radPr>
                          <m:degHide m:val="on"/>
                          <m:ctrlPr>
                            <a:rPr lang="en-GB" sz="2000" b="0" i="1" smtClean="0">
                              <a:solidFill>
                                <a:schemeClr val="bg1"/>
                              </a:solidFill>
                              <a:latin typeface="Cambria Math" panose="02040503050406030204" pitchFamily="18" charset="0"/>
                            </a:rPr>
                          </m:ctrlPr>
                        </m:radPr>
                        <m:deg/>
                        <m:e>
                          <m:sSup>
                            <m:sSupPr>
                              <m:ctrlPr>
                                <a:rPr lang="en-GB" sz="2000" b="0" i="1" smtClean="0">
                                  <a:solidFill>
                                    <a:schemeClr val="bg1"/>
                                  </a:solidFill>
                                  <a:latin typeface="Cambria Math" panose="02040503050406030204" pitchFamily="18" charset="0"/>
                                </a:rPr>
                              </m:ctrlPr>
                            </m:sSupPr>
                            <m:e>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𝑞</m:t>
                                  </m:r>
                                </m:e>
                                <m:sub>
                                  <m:r>
                                    <a:rPr lang="en-GB" sz="2000" i="1">
                                      <a:solidFill>
                                        <a:schemeClr val="bg1"/>
                                      </a:solidFill>
                                      <a:latin typeface="Cambria Math" panose="02040503050406030204" pitchFamily="18" charset="0"/>
                                    </a:rPr>
                                    <m:t>1</m:t>
                                  </m:r>
                                </m:sub>
                              </m:sSub>
                              <m:r>
                                <a:rPr lang="en-GB" sz="2000" i="1">
                                  <a:solidFill>
                                    <a:schemeClr val="bg1"/>
                                  </a:solidFill>
                                  <a:latin typeface="Cambria Math" panose="02040503050406030204" pitchFamily="18" charset="0"/>
                                </a:rPr>
                                <m:t>− </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𝑝</m:t>
                                  </m:r>
                                </m:e>
                                <m:sub>
                                  <m:r>
                                    <a:rPr lang="en-GB" sz="2000" i="1">
                                      <a:solidFill>
                                        <a:schemeClr val="bg1"/>
                                      </a:solidFill>
                                      <a:latin typeface="Cambria Math" panose="02040503050406030204" pitchFamily="18" charset="0"/>
                                    </a:rPr>
                                    <m:t>1</m:t>
                                  </m:r>
                                </m:sub>
                              </m:sSub>
                              <m:r>
                                <a:rPr lang="en-GB" sz="2000" i="1">
                                  <a:solidFill>
                                    <a:schemeClr val="bg1"/>
                                  </a:solidFill>
                                  <a:latin typeface="Cambria Math" panose="02040503050406030204" pitchFamily="18" charset="0"/>
                                </a:rPr>
                                <m:t>)</m:t>
                              </m:r>
                            </m:e>
                            <m:sup>
                              <m:r>
                                <a:rPr lang="en-GB" sz="2000" b="0" i="1" smtClean="0">
                                  <a:solidFill>
                                    <a:schemeClr val="bg1"/>
                                  </a:solidFill>
                                  <a:latin typeface="Cambria Math" panose="02040503050406030204" pitchFamily="18" charset="0"/>
                                </a:rPr>
                                <m:t>2</m:t>
                              </m:r>
                            </m:sup>
                          </m:sSup>
                          <m:r>
                            <a:rPr lang="en-GB" sz="2000" b="0" i="1" smtClean="0">
                              <a:solidFill>
                                <a:schemeClr val="bg1"/>
                              </a:solidFill>
                              <a:latin typeface="Cambria Math" panose="02040503050406030204" pitchFamily="18" charset="0"/>
                            </a:rPr>
                            <m:t>+ …+</m:t>
                          </m:r>
                          <m:sSup>
                            <m:sSupPr>
                              <m:ctrlPr>
                                <a:rPr lang="en-GB" sz="2000" i="1">
                                  <a:solidFill>
                                    <a:schemeClr val="bg1"/>
                                  </a:solidFill>
                                  <a:latin typeface="Cambria Math" panose="02040503050406030204" pitchFamily="18" charset="0"/>
                                </a:rPr>
                              </m:ctrlPr>
                            </m:sSupPr>
                            <m:e>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𝑞</m:t>
                                  </m:r>
                                </m:e>
                                <m:sub>
                                  <m:r>
                                    <a:rPr lang="en-GB" sz="2000" b="0" i="1" smtClean="0">
                                      <a:solidFill>
                                        <a:schemeClr val="bg1"/>
                                      </a:solidFill>
                                      <a:latin typeface="Cambria Math" panose="02040503050406030204" pitchFamily="18" charset="0"/>
                                    </a:rPr>
                                    <m:t>𝑛</m:t>
                                  </m:r>
                                </m:sub>
                              </m:sSub>
                              <m:r>
                                <a:rPr lang="en-GB" sz="2000" i="1">
                                  <a:solidFill>
                                    <a:schemeClr val="bg1"/>
                                  </a:solidFill>
                                  <a:latin typeface="Cambria Math" panose="02040503050406030204" pitchFamily="18" charset="0"/>
                                </a:rPr>
                                <m:t>− </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𝑝</m:t>
                                  </m:r>
                                </m:e>
                                <m:sub>
                                  <m:r>
                                    <a:rPr lang="en-GB" sz="2000" b="0" i="1" smtClean="0">
                                      <a:solidFill>
                                        <a:schemeClr val="bg1"/>
                                      </a:solidFill>
                                      <a:latin typeface="Cambria Math" panose="02040503050406030204" pitchFamily="18" charset="0"/>
                                    </a:rPr>
                                    <m:t>𝑛</m:t>
                                  </m:r>
                                </m:sub>
                              </m:sSub>
                              <m:r>
                                <a:rPr lang="en-GB" sz="2000" i="1">
                                  <a:solidFill>
                                    <a:schemeClr val="bg1"/>
                                  </a:solidFill>
                                  <a:latin typeface="Cambria Math" panose="02040503050406030204" pitchFamily="18" charset="0"/>
                                </a:rPr>
                                <m:t>)</m:t>
                              </m:r>
                            </m:e>
                            <m:sup>
                              <m:r>
                                <a:rPr lang="en-GB" sz="2000" i="1">
                                  <a:solidFill>
                                    <a:schemeClr val="bg1"/>
                                  </a:solidFill>
                                  <a:latin typeface="Cambria Math" panose="02040503050406030204" pitchFamily="18" charset="0"/>
                                </a:rPr>
                                <m:t>2</m:t>
                              </m:r>
                            </m:sup>
                          </m:sSup>
                        </m:e>
                      </m:rad>
                    </m:oMath>
                  </m:oMathPara>
                </a14:m>
                <a:endParaRPr lang="en-US" sz="2000" dirty="0">
                  <a:solidFill>
                    <a:schemeClr val="bg1"/>
                  </a:solidFill>
                </a:endParaRPr>
              </a:p>
            </p:txBody>
          </p:sp>
        </mc:Choice>
        <mc:Fallback xmlns="">
          <p:sp>
            <p:nvSpPr>
              <p:cNvPr id="3" name="TextBox 2">
                <a:extLst>
                  <a:ext uri="{FF2B5EF4-FFF2-40B4-BE49-F238E27FC236}">
                    <a16:creationId xmlns:a16="http://schemas.microsoft.com/office/drawing/2014/main" id="{A3EEBFCD-F8F4-104B-BC5D-F2D2E4ADF925}"/>
                  </a:ext>
                </a:extLst>
              </p:cNvPr>
              <p:cNvSpPr txBox="1">
                <a:spLocks noRot="1" noChangeAspect="1" noMove="1" noResize="1" noEditPoints="1" noAdjustHandles="1" noChangeArrowheads="1" noChangeShapeType="1" noTextEdit="1"/>
              </p:cNvSpPr>
              <p:nvPr/>
            </p:nvSpPr>
            <p:spPr>
              <a:xfrm>
                <a:off x="3785986" y="3222307"/>
                <a:ext cx="4478534" cy="372731"/>
              </a:xfrm>
              <a:prstGeom prst="rect">
                <a:avLst/>
              </a:prstGeom>
              <a:blipFill>
                <a:blip r:embed="rId6"/>
                <a:stretch>
                  <a:fillRect l="-408" b="-29508"/>
                </a:stretch>
              </a:blipFill>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08E7F22D-78B5-5440-B1D6-965C8D92492E}"/>
              </a:ext>
            </a:extLst>
          </p:cNvPr>
          <p:cNvGrpSpPr/>
          <p:nvPr/>
        </p:nvGrpSpPr>
        <p:grpSpPr>
          <a:xfrm>
            <a:off x="1276235" y="3226206"/>
            <a:ext cx="2565704" cy="2038733"/>
            <a:chOff x="1276235" y="2822445"/>
            <a:chExt cx="2565704" cy="2038733"/>
          </a:xfrm>
        </p:grpSpPr>
        <p:sp>
          <p:nvSpPr>
            <p:cNvPr id="58" name="Line">
              <a:extLst>
                <a:ext uri="{FF2B5EF4-FFF2-40B4-BE49-F238E27FC236}">
                  <a16:creationId xmlns:a16="http://schemas.microsoft.com/office/drawing/2014/main" id="{6E9BC96E-81D8-234B-BB95-1503FECEF0B2}"/>
                </a:ext>
              </a:extLst>
            </p:cNvPr>
            <p:cNvSpPr/>
            <p:nvPr/>
          </p:nvSpPr>
          <p:spPr>
            <a:xfrm>
              <a:off x="1639179" y="4492753"/>
              <a:ext cx="2146807" cy="1"/>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59" name="Line">
              <a:extLst>
                <a:ext uri="{FF2B5EF4-FFF2-40B4-BE49-F238E27FC236}">
                  <a16:creationId xmlns:a16="http://schemas.microsoft.com/office/drawing/2014/main" id="{DE9B6FF5-B174-164B-A0B8-A8C3363055DE}"/>
                </a:ext>
              </a:extLst>
            </p:cNvPr>
            <p:cNvSpPr/>
            <p:nvPr/>
          </p:nvSpPr>
          <p:spPr>
            <a:xfrm flipV="1">
              <a:off x="1654591" y="2942360"/>
              <a:ext cx="1" cy="1538056"/>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99" name="Oval 98">
              <a:extLst>
                <a:ext uri="{FF2B5EF4-FFF2-40B4-BE49-F238E27FC236}">
                  <a16:creationId xmlns:a16="http://schemas.microsoft.com/office/drawing/2014/main" id="{347C34B4-FA9D-2B4E-8B9C-2DA53A417A53}"/>
                </a:ext>
              </a:extLst>
            </p:cNvPr>
            <p:cNvSpPr/>
            <p:nvPr/>
          </p:nvSpPr>
          <p:spPr>
            <a:xfrm>
              <a:off x="2764010" y="3295460"/>
              <a:ext cx="263472" cy="26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947725B-C7CC-8D4E-8F7C-03B199CACC1B}"/>
                </a:ext>
              </a:extLst>
            </p:cNvPr>
            <p:cNvCxnSpPr>
              <a:cxnSpLocks/>
              <a:endCxn id="99" idx="3"/>
            </p:cNvCxnSpPr>
            <p:nvPr/>
          </p:nvCxnSpPr>
          <p:spPr>
            <a:xfrm flipV="1">
              <a:off x="2003758" y="3523426"/>
              <a:ext cx="798837" cy="61218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50DEAC3-77FA-5349-9B3D-F13A0961BEA8}"/>
                </a:ext>
              </a:extLst>
            </p:cNvPr>
            <p:cNvSpPr/>
            <p:nvPr/>
          </p:nvSpPr>
          <p:spPr>
            <a:xfrm>
              <a:off x="1872022" y="4002066"/>
              <a:ext cx="263472" cy="26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4191D2-CF8F-144B-BBFE-5ACF4AA4A254}"/>
                    </a:ext>
                  </a:extLst>
                </p:cNvPr>
                <p:cNvSpPr txBox="1"/>
                <p:nvPr/>
              </p:nvSpPr>
              <p:spPr>
                <a:xfrm>
                  <a:off x="2066531" y="3967036"/>
                  <a:ext cx="928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(1,1)</m:t>
                        </m:r>
                      </m:oMath>
                    </m:oMathPara>
                  </a14:m>
                  <a:endParaRPr lang="en-US" sz="2400" dirty="0">
                    <a:solidFill>
                      <a:schemeClr val="bg1"/>
                    </a:solidFill>
                  </a:endParaRPr>
                </a:p>
              </p:txBody>
            </p:sp>
          </mc:Choice>
          <mc:Fallback xmlns="">
            <p:sp>
              <p:nvSpPr>
                <p:cNvPr id="8" name="TextBox 7">
                  <a:extLst>
                    <a:ext uri="{FF2B5EF4-FFF2-40B4-BE49-F238E27FC236}">
                      <a16:creationId xmlns:a16="http://schemas.microsoft.com/office/drawing/2014/main" id="{014191D2-CF8F-144B-BBFE-5ACF4AA4A254}"/>
                    </a:ext>
                  </a:extLst>
                </p:cNvPr>
                <p:cNvSpPr txBox="1">
                  <a:spLocks noRot="1" noChangeAspect="1" noMove="1" noResize="1" noEditPoints="1" noAdjustHandles="1" noChangeArrowheads="1" noChangeShapeType="1" noTextEdit="1"/>
                </p:cNvSpPr>
                <p:nvPr/>
              </p:nvSpPr>
              <p:spPr>
                <a:xfrm>
                  <a:off x="2066531" y="3967036"/>
                  <a:ext cx="928459" cy="461665"/>
                </a:xfrm>
                <a:prstGeom prst="rect">
                  <a:avLst/>
                </a:prstGeom>
                <a:blipFill>
                  <a:blip r:embed="rId1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25F44F2-08B7-904A-86ED-5C26C5E4EB1B}"/>
                    </a:ext>
                  </a:extLst>
                </p:cNvPr>
                <p:cNvSpPr txBox="1"/>
                <p:nvPr/>
              </p:nvSpPr>
              <p:spPr>
                <a:xfrm>
                  <a:off x="2624968" y="2858264"/>
                  <a:ext cx="928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(3,3)</m:t>
                        </m:r>
                      </m:oMath>
                    </m:oMathPara>
                  </a14:m>
                  <a:endParaRPr lang="en-US" sz="2400" dirty="0">
                    <a:solidFill>
                      <a:schemeClr val="bg1"/>
                    </a:solidFill>
                  </a:endParaRPr>
                </a:p>
              </p:txBody>
            </p:sp>
          </mc:Choice>
          <mc:Fallback xmlns="">
            <p:sp>
              <p:nvSpPr>
                <p:cNvPr id="103" name="TextBox 102">
                  <a:extLst>
                    <a:ext uri="{FF2B5EF4-FFF2-40B4-BE49-F238E27FC236}">
                      <a16:creationId xmlns:a16="http://schemas.microsoft.com/office/drawing/2014/main" id="{825F44F2-08B7-904A-86ED-5C26C5E4EB1B}"/>
                    </a:ext>
                  </a:extLst>
                </p:cNvPr>
                <p:cNvSpPr txBox="1">
                  <a:spLocks noRot="1" noChangeAspect="1" noMove="1" noResize="1" noEditPoints="1" noAdjustHandles="1" noChangeArrowheads="1" noChangeShapeType="1" noTextEdit="1"/>
                </p:cNvSpPr>
                <p:nvPr/>
              </p:nvSpPr>
              <p:spPr>
                <a:xfrm>
                  <a:off x="2624968" y="2858264"/>
                  <a:ext cx="928459" cy="461665"/>
                </a:xfrm>
                <a:prstGeom prst="rect">
                  <a:avLst/>
                </a:prstGeom>
                <a:blipFill>
                  <a:blip r:embed="rId14"/>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B944FF6-1369-4644-A355-93D6E0D1B28F}"/>
                    </a:ext>
                  </a:extLst>
                </p:cNvPr>
                <p:cNvSpPr txBox="1"/>
                <p:nvPr/>
              </p:nvSpPr>
              <p:spPr>
                <a:xfrm>
                  <a:off x="3399510" y="4399513"/>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𝑥</m:t>
                        </m:r>
                      </m:oMath>
                    </m:oMathPara>
                  </a14:m>
                  <a:endParaRPr lang="en-GB" sz="2400" b="0" dirty="0">
                    <a:solidFill>
                      <a:schemeClr val="bg1"/>
                    </a:solidFill>
                  </a:endParaRPr>
                </a:p>
              </p:txBody>
            </p:sp>
          </mc:Choice>
          <mc:Fallback xmlns="">
            <p:sp>
              <p:nvSpPr>
                <p:cNvPr id="104" name="TextBox 103">
                  <a:extLst>
                    <a:ext uri="{FF2B5EF4-FFF2-40B4-BE49-F238E27FC236}">
                      <a16:creationId xmlns:a16="http://schemas.microsoft.com/office/drawing/2014/main" id="{4B944FF6-1369-4644-A355-93D6E0D1B28F}"/>
                    </a:ext>
                  </a:extLst>
                </p:cNvPr>
                <p:cNvSpPr txBox="1">
                  <a:spLocks noRot="1" noChangeAspect="1" noMove="1" noResize="1" noEditPoints="1" noAdjustHandles="1" noChangeArrowheads="1" noChangeShapeType="1" noTextEdit="1"/>
                </p:cNvSpPr>
                <p:nvPr/>
              </p:nvSpPr>
              <p:spPr>
                <a:xfrm>
                  <a:off x="3399510" y="4399513"/>
                  <a:ext cx="442429"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1D8227A-17FD-C14C-B246-8BF4C7D9A50C}"/>
                    </a:ext>
                  </a:extLst>
                </p:cNvPr>
                <p:cNvSpPr txBox="1"/>
                <p:nvPr/>
              </p:nvSpPr>
              <p:spPr>
                <a:xfrm>
                  <a:off x="1276235" y="2822445"/>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𝑦</m:t>
                        </m:r>
                      </m:oMath>
                    </m:oMathPara>
                  </a14:m>
                  <a:endParaRPr lang="en-GB" sz="2400" b="0" dirty="0">
                    <a:solidFill>
                      <a:schemeClr val="bg1"/>
                    </a:solidFill>
                  </a:endParaRPr>
                </a:p>
              </p:txBody>
            </p:sp>
          </mc:Choice>
          <mc:Fallback xmlns="">
            <p:sp>
              <p:nvSpPr>
                <p:cNvPr id="105" name="TextBox 104">
                  <a:extLst>
                    <a:ext uri="{FF2B5EF4-FFF2-40B4-BE49-F238E27FC236}">
                      <a16:creationId xmlns:a16="http://schemas.microsoft.com/office/drawing/2014/main" id="{E1D8227A-17FD-C14C-B246-8BF4C7D9A50C}"/>
                    </a:ext>
                  </a:extLst>
                </p:cNvPr>
                <p:cNvSpPr txBox="1">
                  <a:spLocks noRot="1" noChangeAspect="1" noMove="1" noResize="1" noEditPoints="1" noAdjustHandles="1" noChangeArrowheads="1" noChangeShapeType="1" noTextEdit="1"/>
                </p:cNvSpPr>
                <p:nvPr/>
              </p:nvSpPr>
              <p:spPr>
                <a:xfrm>
                  <a:off x="1276235" y="2822445"/>
                  <a:ext cx="446404" cy="461665"/>
                </a:xfrm>
                <a:prstGeom prst="rect">
                  <a:avLst/>
                </a:prstGeom>
                <a:blipFill>
                  <a:blip r:embed="rId1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8B3F977-5F6B-284D-8A66-F8596A09EEA0}"/>
                    </a:ext>
                  </a:extLst>
                </p:cNvPr>
                <p:cNvSpPr/>
                <p:nvPr/>
              </p:nvSpPr>
              <p:spPr>
                <a:xfrm>
                  <a:off x="1829453" y="3902454"/>
                  <a:ext cx="379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chemeClr val="bg1"/>
                            </a:solidFill>
                            <a:latin typeface="Cambria Math" panose="02040503050406030204" pitchFamily="18" charset="0"/>
                          </a:rPr>
                          <m:t>𝑝</m:t>
                        </m:r>
                      </m:oMath>
                    </m:oMathPara>
                  </a14:m>
                  <a:endParaRPr lang="en-US" dirty="0"/>
                </a:p>
              </p:txBody>
            </p:sp>
          </mc:Choice>
          <mc:Fallback xmlns="">
            <p:sp>
              <p:nvSpPr>
                <p:cNvPr id="10" name="Rectangle 9">
                  <a:extLst>
                    <a:ext uri="{FF2B5EF4-FFF2-40B4-BE49-F238E27FC236}">
                      <a16:creationId xmlns:a16="http://schemas.microsoft.com/office/drawing/2014/main" id="{38B3F977-5F6B-284D-8A66-F8596A09EEA0}"/>
                    </a:ext>
                  </a:extLst>
                </p:cNvPr>
                <p:cNvSpPr>
                  <a:spLocks noRot="1" noChangeAspect="1" noMove="1" noResize="1" noEditPoints="1" noAdjustHandles="1" noChangeArrowheads="1" noChangeShapeType="1" noTextEdit="1"/>
                </p:cNvSpPr>
                <p:nvPr/>
              </p:nvSpPr>
              <p:spPr>
                <a:xfrm>
                  <a:off x="1829453" y="3902454"/>
                  <a:ext cx="379848"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FCBA9D7-29F0-4D47-B8BD-3D3A0B92C2AB}"/>
                    </a:ext>
                  </a:extLst>
                </p:cNvPr>
                <p:cNvSpPr/>
                <p:nvPr/>
              </p:nvSpPr>
              <p:spPr>
                <a:xfrm>
                  <a:off x="2698049" y="3202033"/>
                  <a:ext cx="379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𝑞</m:t>
                        </m:r>
                      </m:oMath>
                    </m:oMathPara>
                  </a14:m>
                  <a:endParaRPr lang="en-US" dirty="0"/>
                </a:p>
              </p:txBody>
            </p:sp>
          </mc:Choice>
          <mc:Fallback xmlns="">
            <p:sp>
              <p:nvSpPr>
                <p:cNvPr id="107" name="Rectangle 106">
                  <a:extLst>
                    <a:ext uri="{FF2B5EF4-FFF2-40B4-BE49-F238E27FC236}">
                      <a16:creationId xmlns:a16="http://schemas.microsoft.com/office/drawing/2014/main" id="{8FCBA9D7-29F0-4D47-B8BD-3D3A0B92C2AB}"/>
                    </a:ext>
                  </a:extLst>
                </p:cNvPr>
                <p:cNvSpPr>
                  <a:spLocks noRot="1" noChangeAspect="1" noMove="1" noResize="1" noEditPoints="1" noAdjustHandles="1" noChangeArrowheads="1" noChangeShapeType="1" noTextEdit="1"/>
                </p:cNvSpPr>
                <p:nvPr/>
              </p:nvSpPr>
              <p:spPr>
                <a:xfrm>
                  <a:off x="2698049" y="3202033"/>
                  <a:ext cx="379848" cy="369332"/>
                </a:xfrm>
                <a:prstGeom prst="rect">
                  <a:avLst/>
                </a:prstGeom>
                <a:blipFill>
                  <a:blip r:embed="rId18"/>
                  <a:stretch>
                    <a:fillRect b="-1034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C919926-298F-3D4F-BAB5-021A953C47DA}"/>
                  </a:ext>
                </a:extLst>
              </p:cNvPr>
              <p:cNvSpPr txBox="1"/>
              <p:nvPr/>
            </p:nvSpPr>
            <p:spPr>
              <a:xfrm>
                <a:off x="3781793" y="3779934"/>
                <a:ext cx="2731196"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 </m:t>
                      </m:r>
                      <m:rad>
                        <m:radPr>
                          <m:degHide m:val="on"/>
                          <m:ctrlPr>
                            <a:rPr lang="en-GB" sz="2000" b="0" i="1" smtClean="0">
                              <a:solidFill>
                                <a:schemeClr val="bg1"/>
                              </a:solidFill>
                              <a:latin typeface="Cambria Math" panose="02040503050406030204" pitchFamily="18" charset="0"/>
                            </a:rPr>
                          </m:ctrlPr>
                        </m:radPr>
                        <m:deg/>
                        <m:e>
                          <m:sSup>
                            <m:sSupPr>
                              <m:ctrlPr>
                                <a:rPr lang="en-GB" sz="2000" b="0" i="1" smtClean="0">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(3</m:t>
                              </m:r>
                              <m:r>
                                <a:rPr lang="en-GB" sz="2000" i="1">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1</m:t>
                              </m:r>
                              <m:r>
                                <a:rPr lang="en-GB" sz="2000" i="1">
                                  <a:solidFill>
                                    <a:schemeClr val="bg1"/>
                                  </a:solidFill>
                                  <a:latin typeface="Cambria Math" panose="02040503050406030204" pitchFamily="18" charset="0"/>
                                </a:rPr>
                                <m:t>)</m:t>
                              </m:r>
                            </m:e>
                            <m:sup>
                              <m:r>
                                <a:rPr lang="en-GB" sz="2000" b="0" i="1" smtClean="0">
                                  <a:solidFill>
                                    <a:schemeClr val="bg1"/>
                                  </a:solidFill>
                                  <a:latin typeface="Cambria Math" panose="02040503050406030204" pitchFamily="18" charset="0"/>
                                </a:rPr>
                                <m:t>2</m:t>
                              </m:r>
                            </m:sup>
                          </m:sSup>
                          <m:r>
                            <a:rPr lang="en-GB" sz="2000" b="0" i="1" smtClean="0">
                              <a:solidFill>
                                <a:schemeClr val="bg1"/>
                              </a:solidFill>
                              <a:latin typeface="Cambria Math" panose="02040503050406030204" pitchFamily="18" charset="0"/>
                            </a:rPr>
                            <m:t> +</m:t>
                          </m:r>
                          <m:sSup>
                            <m:sSupPr>
                              <m:ctrlPr>
                                <a:rPr lang="en-GB" sz="2000" i="1">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 (3−1</m:t>
                              </m:r>
                              <m:r>
                                <a:rPr lang="en-GB" sz="2000" i="1">
                                  <a:solidFill>
                                    <a:schemeClr val="bg1"/>
                                  </a:solidFill>
                                  <a:latin typeface="Cambria Math" panose="02040503050406030204" pitchFamily="18" charset="0"/>
                                </a:rPr>
                                <m:t>)</m:t>
                              </m:r>
                            </m:e>
                            <m:sup>
                              <m:r>
                                <a:rPr lang="en-GB" sz="2000" i="1">
                                  <a:solidFill>
                                    <a:schemeClr val="bg1"/>
                                  </a:solidFill>
                                  <a:latin typeface="Cambria Math" panose="02040503050406030204" pitchFamily="18" charset="0"/>
                                </a:rPr>
                                <m:t>2</m:t>
                              </m:r>
                            </m:sup>
                          </m:sSup>
                        </m:e>
                      </m:rad>
                    </m:oMath>
                  </m:oMathPara>
                </a14:m>
                <a:endParaRPr lang="en-US" sz="2000" dirty="0">
                  <a:solidFill>
                    <a:schemeClr val="bg1"/>
                  </a:solidFill>
                </a:endParaRPr>
              </a:p>
            </p:txBody>
          </p:sp>
        </mc:Choice>
        <mc:Fallback xmlns="">
          <p:sp>
            <p:nvSpPr>
              <p:cNvPr id="108" name="TextBox 107">
                <a:extLst>
                  <a:ext uri="{FF2B5EF4-FFF2-40B4-BE49-F238E27FC236}">
                    <a16:creationId xmlns:a16="http://schemas.microsoft.com/office/drawing/2014/main" id="{4C919926-298F-3D4F-BAB5-021A953C47DA}"/>
                  </a:ext>
                </a:extLst>
              </p:cNvPr>
              <p:cNvSpPr txBox="1">
                <a:spLocks noRot="1" noChangeAspect="1" noMove="1" noResize="1" noEditPoints="1" noAdjustHandles="1" noChangeArrowheads="1" noChangeShapeType="1" noTextEdit="1"/>
              </p:cNvSpPr>
              <p:nvPr/>
            </p:nvSpPr>
            <p:spPr>
              <a:xfrm>
                <a:off x="3781793" y="3779934"/>
                <a:ext cx="2731196" cy="372731"/>
              </a:xfrm>
              <a:prstGeom prst="rect">
                <a:avLst/>
              </a:prstGeom>
              <a:blipFill>
                <a:blip r:embed="rId19"/>
                <a:stretch>
                  <a:fillRect l="-223" r="-446" b="-295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2153709-DD7F-7D4A-878B-0985FE8C8B63}"/>
                  </a:ext>
                </a:extLst>
              </p:cNvPr>
              <p:cNvSpPr txBox="1"/>
              <p:nvPr/>
            </p:nvSpPr>
            <p:spPr>
              <a:xfrm>
                <a:off x="3781793" y="4256887"/>
                <a:ext cx="4880246"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bg1"/>
                          </a:solidFill>
                          <a:latin typeface="Cambria Math" panose="02040503050406030204" pitchFamily="18" charset="0"/>
                        </a:rPr>
                        <m:t>= </m:t>
                      </m:r>
                      <m:rad>
                        <m:radPr>
                          <m:degHide m:val="on"/>
                          <m:ctrlPr>
                            <a:rPr lang="en-GB" sz="2000" b="0" i="1" smtClean="0">
                              <a:solidFill>
                                <a:schemeClr val="bg1"/>
                              </a:solidFill>
                              <a:latin typeface="Cambria Math" panose="02040503050406030204" pitchFamily="18" charset="0"/>
                            </a:rPr>
                          </m:ctrlPr>
                        </m:radPr>
                        <m:deg/>
                        <m:e>
                          <m:sSup>
                            <m:sSupPr>
                              <m:ctrlPr>
                                <a:rPr lang="en-GB" sz="2000" b="0" i="1" smtClean="0">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(2</m:t>
                              </m:r>
                              <m:r>
                                <a:rPr lang="en-GB" sz="2000" i="1">
                                  <a:solidFill>
                                    <a:schemeClr val="bg1"/>
                                  </a:solidFill>
                                  <a:latin typeface="Cambria Math" panose="02040503050406030204" pitchFamily="18" charset="0"/>
                                </a:rPr>
                                <m:t>)</m:t>
                              </m:r>
                            </m:e>
                            <m:sup>
                              <m:r>
                                <a:rPr lang="en-GB" sz="2000" b="0" i="1" smtClean="0">
                                  <a:solidFill>
                                    <a:schemeClr val="bg1"/>
                                  </a:solidFill>
                                  <a:latin typeface="Cambria Math" panose="02040503050406030204" pitchFamily="18" charset="0"/>
                                </a:rPr>
                                <m:t>2</m:t>
                              </m:r>
                            </m:sup>
                          </m:sSup>
                          <m:r>
                            <a:rPr lang="en-GB" sz="2000" b="0" i="1" smtClean="0">
                              <a:solidFill>
                                <a:schemeClr val="bg1"/>
                              </a:solidFill>
                              <a:latin typeface="Cambria Math" panose="02040503050406030204" pitchFamily="18" charset="0"/>
                            </a:rPr>
                            <m:t> + </m:t>
                          </m:r>
                          <m:sSup>
                            <m:sSupPr>
                              <m:ctrlPr>
                                <a:rPr lang="en-GB" sz="2000" i="1">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(2</m:t>
                              </m:r>
                              <m:r>
                                <a:rPr lang="en-GB" sz="2000" i="1">
                                  <a:solidFill>
                                    <a:schemeClr val="bg1"/>
                                  </a:solidFill>
                                  <a:latin typeface="Cambria Math" panose="02040503050406030204" pitchFamily="18" charset="0"/>
                                </a:rPr>
                                <m:t>)</m:t>
                              </m:r>
                            </m:e>
                            <m:sup>
                              <m:r>
                                <a:rPr lang="en-GB" sz="2000" i="1">
                                  <a:solidFill>
                                    <a:schemeClr val="bg1"/>
                                  </a:solidFill>
                                  <a:latin typeface="Cambria Math" panose="02040503050406030204" pitchFamily="18" charset="0"/>
                                </a:rPr>
                                <m:t>2</m:t>
                              </m:r>
                            </m:sup>
                          </m:sSup>
                        </m:e>
                      </m:rad>
                      <m:r>
                        <a:rPr lang="en-GB" sz="2000" b="0" i="1" smtClean="0">
                          <a:solidFill>
                            <a:schemeClr val="bg1"/>
                          </a:solidFill>
                          <a:latin typeface="Cambria Math" panose="02040503050406030204" pitchFamily="18" charset="0"/>
                        </a:rPr>
                        <m:t> = </m:t>
                      </m:r>
                      <m:rad>
                        <m:radPr>
                          <m:degHide m:val="on"/>
                          <m:ctrlPr>
                            <a:rPr lang="en-GB" sz="2000" b="0" i="1" smtClean="0">
                              <a:solidFill>
                                <a:schemeClr val="bg1"/>
                              </a:solidFill>
                              <a:latin typeface="Cambria Math" panose="02040503050406030204" pitchFamily="18" charset="0"/>
                            </a:rPr>
                          </m:ctrlPr>
                        </m:radPr>
                        <m:deg/>
                        <m:e>
                          <m:r>
                            <a:rPr lang="en-GB" sz="2000" b="0" i="1" smtClean="0">
                              <a:solidFill>
                                <a:schemeClr val="bg1"/>
                              </a:solidFill>
                              <a:latin typeface="Cambria Math" panose="02040503050406030204" pitchFamily="18" charset="0"/>
                            </a:rPr>
                            <m:t>4+4</m:t>
                          </m:r>
                        </m:e>
                      </m:rad>
                      <m:r>
                        <a:rPr lang="en-GB" sz="2000" b="0" i="0" smtClean="0">
                          <a:solidFill>
                            <a:schemeClr val="bg1"/>
                          </a:solidFill>
                          <a:latin typeface="Cambria Math" panose="02040503050406030204" pitchFamily="18" charset="0"/>
                        </a:rPr>
                        <m:t>=2.828 </m:t>
                      </m:r>
                      <m:r>
                        <m:rPr>
                          <m:sty m:val="p"/>
                        </m:rPr>
                        <a:rPr lang="en-GB" sz="2000" b="0" i="0" smtClean="0">
                          <a:solidFill>
                            <a:schemeClr val="bg1"/>
                          </a:solidFill>
                          <a:latin typeface="Cambria Math" panose="02040503050406030204" pitchFamily="18" charset="0"/>
                        </a:rPr>
                        <m:t>to</m:t>
                      </m:r>
                      <m:r>
                        <a:rPr lang="en-GB" sz="2000" b="0" i="0" smtClean="0">
                          <a:solidFill>
                            <a:schemeClr val="bg1"/>
                          </a:solidFill>
                          <a:latin typeface="Cambria Math" panose="02040503050406030204" pitchFamily="18" charset="0"/>
                        </a:rPr>
                        <m:t> 3.</m:t>
                      </m:r>
                      <m:r>
                        <m:rPr>
                          <m:sty m:val="p"/>
                        </m:rPr>
                        <a:rPr lang="en-GB" sz="2000" b="0" i="0" smtClean="0">
                          <a:solidFill>
                            <a:schemeClr val="bg1"/>
                          </a:solidFill>
                          <a:latin typeface="Cambria Math" panose="02040503050406030204" pitchFamily="18" charset="0"/>
                        </a:rPr>
                        <m:t>d</m:t>
                      </m:r>
                      <m:r>
                        <a:rPr lang="en-GB" sz="2000" b="0" i="0" smtClean="0">
                          <a:solidFill>
                            <a:schemeClr val="bg1"/>
                          </a:solidFill>
                          <a:latin typeface="Cambria Math" panose="02040503050406030204" pitchFamily="18" charset="0"/>
                        </a:rPr>
                        <m:t>.</m:t>
                      </m:r>
                      <m:r>
                        <m:rPr>
                          <m:sty m:val="p"/>
                        </m:rPr>
                        <a:rPr lang="en-GB" sz="2000" b="0" i="0" smtClean="0">
                          <a:solidFill>
                            <a:schemeClr val="bg1"/>
                          </a:solidFill>
                          <a:latin typeface="Cambria Math" panose="02040503050406030204" pitchFamily="18" charset="0"/>
                        </a:rPr>
                        <m:t>p</m:t>
                      </m:r>
                    </m:oMath>
                  </m:oMathPara>
                </a14:m>
                <a:endParaRPr lang="en-US" sz="2000" dirty="0">
                  <a:solidFill>
                    <a:schemeClr val="bg1"/>
                  </a:solidFill>
                </a:endParaRPr>
              </a:p>
            </p:txBody>
          </p:sp>
        </mc:Choice>
        <mc:Fallback xmlns="">
          <p:sp>
            <p:nvSpPr>
              <p:cNvPr id="109" name="TextBox 108">
                <a:extLst>
                  <a:ext uri="{FF2B5EF4-FFF2-40B4-BE49-F238E27FC236}">
                    <a16:creationId xmlns:a16="http://schemas.microsoft.com/office/drawing/2014/main" id="{52153709-DD7F-7D4A-878B-0985FE8C8B63}"/>
                  </a:ext>
                </a:extLst>
              </p:cNvPr>
              <p:cNvSpPr txBox="1">
                <a:spLocks noRot="1" noChangeAspect="1" noMove="1" noResize="1" noEditPoints="1" noAdjustHandles="1" noChangeArrowheads="1" noChangeShapeType="1" noTextEdit="1"/>
              </p:cNvSpPr>
              <p:nvPr/>
            </p:nvSpPr>
            <p:spPr>
              <a:xfrm>
                <a:off x="3781793" y="4256887"/>
                <a:ext cx="4880246" cy="372731"/>
              </a:xfrm>
              <a:prstGeom prst="rect">
                <a:avLst/>
              </a:prstGeom>
              <a:blipFill>
                <a:blip r:embed="rId20"/>
                <a:stretch>
                  <a:fillRect r="-624" b="-29508"/>
                </a:stretch>
              </a:blipFill>
            </p:spPr>
            <p:txBody>
              <a:bodyPr/>
              <a:lstStyle/>
              <a:p>
                <a:r>
                  <a:rPr lang="en-GB">
                    <a:noFill/>
                  </a:rPr>
                  <a:t> </a:t>
                </a:r>
              </a:p>
            </p:txBody>
          </p:sp>
        </mc:Fallback>
      </mc:AlternateContent>
      <p:pic>
        <p:nvPicPr>
          <p:cNvPr id="30" name="Picture 29">
            <a:extLst>
              <a:ext uri="{FF2B5EF4-FFF2-40B4-BE49-F238E27FC236}">
                <a16:creationId xmlns:a16="http://schemas.microsoft.com/office/drawing/2014/main" id="{B8365EDE-28E8-4433-9562-6928FD3FFE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0093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8" grpId="0"/>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859B5A08-864B-44F3-931D-20E9395B5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14:m>
                  <m:oMath xmlns:m="http://schemas.openxmlformats.org/officeDocument/2006/math">
                    <m:r>
                      <a:rPr lang="en-GB" sz="3600" b="0" i="1" strike="noStrike" spc="-1" dirty="0"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𝐾</m:t>
                    </m:r>
                  </m:oMath>
                </a14:m>
                <a:r>
                  <a:rPr lang="en-GB" sz="3600" b="0" strike="noStrike" spc="-1" dirty="0">
                    <a:solidFill>
                      <a:schemeClr val="bg1"/>
                    </a:solidFill>
                    <a:effectLst>
                      <a:outerShdw blurRad="50800" dist="38100" dir="2700000" algn="tl" rotWithShape="0">
                        <a:prstClr val="black">
                          <a:alpha val="40000"/>
                        </a:prstClr>
                      </a:outerShdw>
                    </a:effectLst>
                    <a:latin typeface="Calibri"/>
                  </a:rPr>
                  <a:t>-nearest Neighbours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mc:Choice>
        <mc:Fallback xmlns="">
          <p:sp>
            <p:nvSpPr>
              <p:cNvPr id="220" name="CustomShape 2"/>
              <p:cNvSpPr>
                <a:spLocks noRot="1" noChangeAspect="1" noMove="1" noResize="1" noEditPoints="1" noAdjustHandles="1" noChangeArrowheads="1" noChangeShapeType="1" noTextEdit="1"/>
              </p:cNvSpPr>
              <p:nvPr/>
            </p:nvSpPr>
            <p:spPr>
              <a:xfrm>
                <a:off x="3047760" y="182880"/>
                <a:ext cx="5752800" cy="639000"/>
              </a:xfrm>
              <a:prstGeom prst="rect">
                <a:avLst/>
              </a:prstGeom>
              <a:blipFill>
                <a:blip r:embed="rId5"/>
                <a:stretch>
                  <a:fillRect t="-15385" b="-42308"/>
                </a:stretch>
              </a:blipFill>
              <a:ln>
                <a:noFill/>
              </a:ln>
            </p:spPr>
            <p:txBody>
              <a:bodyPr/>
              <a:lstStyle/>
              <a:p>
                <a:r>
                  <a:rPr lang="en-GB">
                    <a:noFill/>
                  </a:rPr>
                  <a:t> </a:t>
                </a:r>
              </a:p>
            </p:txBody>
          </p:sp>
        </mc:Fallback>
      </mc:AlternateContent>
      <p:sp>
        <p:nvSpPr>
          <p:cNvPr id="60" name="Circle">
            <a:extLst>
              <a:ext uri="{FF2B5EF4-FFF2-40B4-BE49-F238E27FC236}">
                <a16:creationId xmlns:a16="http://schemas.microsoft.com/office/drawing/2014/main" id="{8D258072-5A6C-4D3C-AFCC-9C02D56F8CCB}"/>
              </a:ext>
            </a:extLst>
          </p:cNvPr>
          <p:cNvSpPr/>
          <p:nvPr/>
        </p:nvSpPr>
        <p:spPr>
          <a:xfrm>
            <a:off x="4671784" y="2855353"/>
            <a:ext cx="2216475" cy="2216474"/>
          </a:xfrm>
          <a:prstGeom prst="ellipse">
            <a:avLst/>
          </a:prstGeom>
          <a:ln w="50800">
            <a:solidFill>
              <a:srgbClr val="85888D"/>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62" name="Circle">
            <a:extLst>
              <a:ext uri="{FF2B5EF4-FFF2-40B4-BE49-F238E27FC236}">
                <a16:creationId xmlns:a16="http://schemas.microsoft.com/office/drawing/2014/main" id="{0FE85200-ED7A-49A1-AD9E-0A826FEB78FC}"/>
              </a:ext>
            </a:extLst>
          </p:cNvPr>
          <p:cNvSpPr/>
          <p:nvPr/>
        </p:nvSpPr>
        <p:spPr>
          <a:xfrm>
            <a:off x="5171461" y="3318176"/>
            <a:ext cx="221649" cy="221648"/>
          </a:xfrm>
          <a:prstGeom prst="ellipse">
            <a:avLst/>
          </a:prstGeom>
          <a:solidFill>
            <a:srgbClr val="51A7F9"/>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63" name="Star">
            <a:extLst>
              <a:ext uri="{FF2B5EF4-FFF2-40B4-BE49-F238E27FC236}">
                <a16:creationId xmlns:a16="http://schemas.microsoft.com/office/drawing/2014/main" id="{3CFC1634-435A-4233-8EED-C105532937FC}"/>
              </a:ext>
            </a:extLst>
          </p:cNvPr>
          <p:cNvSpPr/>
          <p:nvPr/>
        </p:nvSpPr>
        <p:spPr>
          <a:xfrm>
            <a:off x="5913846" y="4329154"/>
            <a:ext cx="210800" cy="200483"/>
          </a:xfrm>
          <a:prstGeom prst="star5">
            <a:avLst>
              <a:gd name="adj" fmla="val 19100"/>
              <a:gd name="hf" fmla="val 105146"/>
              <a:gd name="vf" fmla="val 110557"/>
            </a:avLst>
          </a:prstGeom>
          <a:solidFill>
            <a:srgbClr val="C82506"/>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64" name="Star">
            <a:extLst>
              <a:ext uri="{FF2B5EF4-FFF2-40B4-BE49-F238E27FC236}">
                <a16:creationId xmlns:a16="http://schemas.microsoft.com/office/drawing/2014/main" id="{F8632C17-7613-45B5-807F-4741AB13FCA1}"/>
              </a:ext>
            </a:extLst>
          </p:cNvPr>
          <p:cNvSpPr/>
          <p:nvPr/>
        </p:nvSpPr>
        <p:spPr>
          <a:xfrm>
            <a:off x="6135667" y="3641674"/>
            <a:ext cx="210800" cy="200483"/>
          </a:xfrm>
          <a:prstGeom prst="star5">
            <a:avLst>
              <a:gd name="adj" fmla="val 19100"/>
              <a:gd name="hf" fmla="val 105146"/>
              <a:gd name="vf" fmla="val 110557"/>
            </a:avLst>
          </a:prstGeom>
          <a:solidFill>
            <a:srgbClr val="C82506"/>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grpSp>
        <p:nvGrpSpPr>
          <p:cNvPr id="68" name="Group">
            <a:extLst>
              <a:ext uri="{FF2B5EF4-FFF2-40B4-BE49-F238E27FC236}">
                <a16:creationId xmlns:a16="http://schemas.microsoft.com/office/drawing/2014/main" id="{5FACA277-A102-4B12-8A30-E54391A57B5E}"/>
              </a:ext>
            </a:extLst>
          </p:cNvPr>
          <p:cNvGrpSpPr/>
          <p:nvPr/>
        </p:nvGrpSpPr>
        <p:grpSpPr>
          <a:xfrm>
            <a:off x="4149941" y="2293283"/>
            <a:ext cx="3260158" cy="3366014"/>
            <a:chOff x="0" y="0"/>
            <a:chExt cx="3260157" cy="3366013"/>
          </a:xfrm>
        </p:grpSpPr>
        <p:sp>
          <p:nvSpPr>
            <p:cNvPr id="69" name="Oval">
              <a:extLst>
                <a:ext uri="{FF2B5EF4-FFF2-40B4-BE49-F238E27FC236}">
                  <a16:creationId xmlns:a16="http://schemas.microsoft.com/office/drawing/2014/main" id="{1D53DB7B-2DBD-472B-915C-E3D9C7A8EFD3}"/>
                </a:ext>
              </a:extLst>
            </p:cNvPr>
            <p:cNvSpPr/>
            <p:nvPr/>
          </p:nvSpPr>
          <p:spPr>
            <a:xfrm>
              <a:off x="0" y="0"/>
              <a:ext cx="3260158" cy="3366014"/>
            </a:xfrm>
            <a:prstGeom prst="ellipse">
              <a:avLst/>
            </a:prstGeom>
            <a:noFill/>
            <a:ln w="50800" cap="flat">
              <a:solidFill>
                <a:srgbClr val="85888D"/>
              </a:solidFill>
              <a:custDash>
                <a:ds d="200000" sp="200000"/>
              </a:custDash>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0" name="Circle">
              <a:extLst>
                <a:ext uri="{FF2B5EF4-FFF2-40B4-BE49-F238E27FC236}">
                  <a16:creationId xmlns:a16="http://schemas.microsoft.com/office/drawing/2014/main" id="{91C9090D-D124-42C7-9D48-2A44DA6AFEAD}"/>
                </a:ext>
              </a:extLst>
            </p:cNvPr>
            <p:cNvSpPr/>
            <p:nvPr/>
          </p:nvSpPr>
          <p:spPr>
            <a:xfrm>
              <a:off x="2563399" y="2360994"/>
              <a:ext cx="221649" cy="221648"/>
            </a:xfrm>
            <a:prstGeom prst="ellipse">
              <a:avLst/>
            </a:prstGeom>
            <a:solidFill>
              <a:srgbClr val="51A7F9"/>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1" name="Circle">
              <a:extLst>
                <a:ext uri="{FF2B5EF4-FFF2-40B4-BE49-F238E27FC236}">
                  <a16:creationId xmlns:a16="http://schemas.microsoft.com/office/drawing/2014/main" id="{2C003F23-CBFC-48EA-9CCC-F0BA5D3020BB}"/>
                </a:ext>
              </a:extLst>
            </p:cNvPr>
            <p:cNvSpPr/>
            <p:nvPr/>
          </p:nvSpPr>
          <p:spPr>
            <a:xfrm>
              <a:off x="1287384" y="2894968"/>
              <a:ext cx="221648" cy="221648"/>
            </a:xfrm>
            <a:prstGeom prst="ellipse">
              <a:avLst/>
            </a:prstGeom>
            <a:solidFill>
              <a:srgbClr val="51A7F9"/>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2" name="k=5">
              <a:extLst>
                <a:ext uri="{FF2B5EF4-FFF2-40B4-BE49-F238E27FC236}">
                  <a16:creationId xmlns:a16="http://schemas.microsoft.com/office/drawing/2014/main" id="{6DE20DDF-6601-4229-8F3D-A3DB18AAC418}"/>
                </a:ext>
              </a:extLst>
            </p:cNvPr>
            <p:cNvSpPr txBox="1"/>
            <p:nvPr/>
          </p:nvSpPr>
          <p:spPr>
            <a:xfrm>
              <a:off x="1438833" y="126932"/>
              <a:ext cx="614855" cy="435316"/>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k=5</a:t>
              </a:r>
            </a:p>
          </p:txBody>
        </p:sp>
      </p:grpSp>
      <p:grpSp>
        <p:nvGrpSpPr>
          <p:cNvPr id="73" name="Group">
            <a:extLst>
              <a:ext uri="{FF2B5EF4-FFF2-40B4-BE49-F238E27FC236}">
                <a16:creationId xmlns:a16="http://schemas.microsoft.com/office/drawing/2014/main" id="{7DE363FC-72C7-4300-A11C-5200C54B477F}"/>
              </a:ext>
            </a:extLst>
          </p:cNvPr>
          <p:cNvGrpSpPr/>
          <p:nvPr/>
        </p:nvGrpSpPr>
        <p:grpSpPr>
          <a:xfrm>
            <a:off x="3047760" y="1737139"/>
            <a:ext cx="5480689" cy="4442929"/>
            <a:chOff x="812155" y="0"/>
            <a:chExt cx="5480687" cy="4442928"/>
          </a:xfrm>
        </p:grpSpPr>
        <p:sp>
          <p:nvSpPr>
            <p:cNvPr id="74" name="Circle">
              <a:extLst>
                <a:ext uri="{FF2B5EF4-FFF2-40B4-BE49-F238E27FC236}">
                  <a16:creationId xmlns:a16="http://schemas.microsoft.com/office/drawing/2014/main" id="{FD9A9F49-105F-449C-B9E1-652783DBEFBB}"/>
                </a:ext>
              </a:extLst>
            </p:cNvPr>
            <p:cNvSpPr/>
            <p:nvPr/>
          </p:nvSpPr>
          <p:spPr>
            <a:xfrm>
              <a:off x="5342980" y="2115628"/>
              <a:ext cx="221649" cy="221648"/>
            </a:xfrm>
            <a:prstGeom prst="ellipse">
              <a:avLst/>
            </a:prstGeom>
            <a:solidFill>
              <a:srgbClr val="51A7F9"/>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grpSp>
          <p:nvGrpSpPr>
            <p:cNvPr id="75" name="Group">
              <a:extLst>
                <a:ext uri="{FF2B5EF4-FFF2-40B4-BE49-F238E27FC236}">
                  <a16:creationId xmlns:a16="http://schemas.microsoft.com/office/drawing/2014/main" id="{547B79D0-D4B8-4C81-B461-A51270EE2A1E}"/>
                </a:ext>
              </a:extLst>
            </p:cNvPr>
            <p:cNvGrpSpPr/>
            <p:nvPr/>
          </p:nvGrpSpPr>
          <p:grpSpPr>
            <a:xfrm>
              <a:off x="812155" y="0"/>
              <a:ext cx="5480687" cy="4442928"/>
              <a:chOff x="812155" y="0"/>
              <a:chExt cx="5480686" cy="4442927"/>
            </a:xfrm>
          </p:grpSpPr>
          <p:sp>
            <p:nvSpPr>
              <p:cNvPr id="76" name="Circle">
                <a:extLst>
                  <a:ext uri="{FF2B5EF4-FFF2-40B4-BE49-F238E27FC236}">
                    <a16:creationId xmlns:a16="http://schemas.microsoft.com/office/drawing/2014/main" id="{0A078B6F-E270-4840-A354-C031FBA389E8}"/>
                  </a:ext>
                </a:extLst>
              </p:cNvPr>
              <p:cNvSpPr/>
              <p:nvPr/>
            </p:nvSpPr>
            <p:spPr>
              <a:xfrm>
                <a:off x="1327942" y="9978"/>
                <a:ext cx="4432948" cy="4432949"/>
              </a:xfrm>
              <a:prstGeom prst="ellipse">
                <a:avLst/>
              </a:prstGeom>
              <a:noFill/>
              <a:ln w="50800" cap="flat">
                <a:solidFill>
                  <a:srgbClr val="85888D"/>
                </a:solidFill>
                <a:custDash>
                  <a:ds d="200000" sp="200000"/>
                </a:custDash>
                <a:miter lim="400000"/>
              </a:ln>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7" name="Circle">
                <a:extLst>
                  <a:ext uri="{FF2B5EF4-FFF2-40B4-BE49-F238E27FC236}">
                    <a16:creationId xmlns:a16="http://schemas.microsoft.com/office/drawing/2014/main" id="{35EF774D-E33A-40B0-AAA7-F5E575D220CD}"/>
                  </a:ext>
                </a:extLst>
              </p:cNvPr>
              <p:cNvSpPr/>
              <p:nvPr/>
            </p:nvSpPr>
            <p:spPr>
              <a:xfrm>
                <a:off x="1242227" y="3619253"/>
                <a:ext cx="221649" cy="221648"/>
              </a:xfrm>
              <a:prstGeom prst="ellipse">
                <a:avLst/>
              </a:prstGeom>
              <a:solidFill>
                <a:srgbClr val="51A7F9"/>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8" name="Star">
                <a:extLst>
                  <a:ext uri="{FF2B5EF4-FFF2-40B4-BE49-F238E27FC236}">
                    <a16:creationId xmlns:a16="http://schemas.microsoft.com/office/drawing/2014/main" id="{791725F3-2AF7-478E-94B9-66CF4B3CAAB8}"/>
                  </a:ext>
                </a:extLst>
              </p:cNvPr>
              <p:cNvSpPr/>
              <p:nvPr/>
            </p:nvSpPr>
            <p:spPr>
              <a:xfrm>
                <a:off x="1879812" y="3286043"/>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79" name="Circle">
                <a:extLst>
                  <a:ext uri="{FF2B5EF4-FFF2-40B4-BE49-F238E27FC236}">
                    <a16:creationId xmlns:a16="http://schemas.microsoft.com/office/drawing/2014/main" id="{752E21BC-7FC4-41F6-A4A1-3E5405943D9E}"/>
                  </a:ext>
                </a:extLst>
              </p:cNvPr>
              <p:cNvSpPr/>
              <p:nvPr/>
            </p:nvSpPr>
            <p:spPr>
              <a:xfrm>
                <a:off x="5319095" y="3814790"/>
                <a:ext cx="221648" cy="221648"/>
              </a:xfrm>
              <a:prstGeom prst="ellipse">
                <a:avLst/>
              </a:prstGeom>
              <a:solidFill>
                <a:srgbClr val="51A7F9"/>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0" name="Star">
                <a:extLst>
                  <a:ext uri="{FF2B5EF4-FFF2-40B4-BE49-F238E27FC236}">
                    <a16:creationId xmlns:a16="http://schemas.microsoft.com/office/drawing/2014/main" id="{981D7F01-F928-4D88-895A-C2F123D57CAD}"/>
                  </a:ext>
                </a:extLst>
              </p:cNvPr>
              <p:cNvSpPr/>
              <p:nvPr/>
            </p:nvSpPr>
            <p:spPr>
              <a:xfrm>
                <a:off x="2488895" y="445823"/>
                <a:ext cx="210801"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1" name="Star">
                <a:extLst>
                  <a:ext uri="{FF2B5EF4-FFF2-40B4-BE49-F238E27FC236}">
                    <a16:creationId xmlns:a16="http://schemas.microsoft.com/office/drawing/2014/main" id="{B1C386A4-B39F-4636-AFEE-F5D6252F6E5C}"/>
                  </a:ext>
                </a:extLst>
              </p:cNvPr>
              <p:cNvSpPr/>
              <p:nvPr/>
            </p:nvSpPr>
            <p:spPr>
              <a:xfrm>
                <a:off x="1253076" y="848744"/>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2" name="Star">
                <a:extLst>
                  <a:ext uri="{FF2B5EF4-FFF2-40B4-BE49-F238E27FC236}">
                    <a16:creationId xmlns:a16="http://schemas.microsoft.com/office/drawing/2014/main" id="{92DEF96B-FE1F-4703-BE1C-1189BB55AE31}"/>
                  </a:ext>
                </a:extLst>
              </p:cNvPr>
              <p:cNvSpPr/>
              <p:nvPr/>
            </p:nvSpPr>
            <p:spPr>
              <a:xfrm>
                <a:off x="3900063" y="4036438"/>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3" name="Star">
                <a:extLst>
                  <a:ext uri="{FF2B5EF4-FFF2-40B4-BE49-F238E27FC236}">
                    <a16:creationId xmlns:a16="http://schemas.microsoft.com/office/drawing/2014/main" id="{DA8F017B-9BBB-40DA-97C6-4EBA08675293}"/>
                  </a:ext>
                </a:extLst>
              </p:cNvPr>
              <p:cNvSpPr/>
              <p:nvPr/>
            </p:nvSpPr>
            <p:spPr>
              <a:xfrm>
                <a:off x="812155" y="2548167"/>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4" name="Star">
                <a:extLst>
                  <a:ext uri="{FF2B5EF4-FFF2-40B4-BE49-F238E27FC236}">
                    <a16:creationId xmlns:a16="http://schemas.microsoft.com/office/drawing/2014/main" id="{41CCC62A-CDE7-4059-83B8-2B61261B28E7}"/>
                  </a:ext>
                </a:extLst>
              </p:cNvPr>
              <p:cNvSpPr/>
              <p:nvPr/>
            </p:nvSpPr>
            <p:spPr>
              <a:xfrm>
                <a:off x="5213695" y="1243793"/>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5" name="Star">
                <a:extLst>
                  <a:ext uri="{FF2B5EF4-FFF2-40B4-BE49-F238E27FC236}">
                    <a16:creationId xmlns:a16="http://schemas.microsoft.com/office/drawing/2014/main" id="{7A41E02E-6D32-4B08-BBE0-1CE8DC5F3534}"/>
                  </a:ext>
                </a:extLst>
              </p:cNvPr>
              <p:cNvSpPr/>
              <p:nvPr/>
            </p:nvSpPr>
            <p:spPr>
              <a:xfrm>
                <a:off x="5976642" y="1420026"/>
                <a:ext cx="210800"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6" name="Star">
                <a:extLst>
                  <a:ext uri="{FF2B5EF4-FFF2-40B4-BE49-F238E27FC236}">
                    <a16:creationId xmlns:a16="http://schemas.microsoft.com/office/drawing/2014/main" id="{A94BC5D4-7A43-4D7C-B7D8-5C749472B7A1}"/>
                  </a:ext>
                </a:extLst>
              </p:cNvPr>
              <p:cNvSpPr/>
              <p:nvPr/>
            </p:nvSpPr>
            <p:spPr>
              <a:xfrm>
                <a:off x="5584613" y="509945"/>
                <a:ext cx="210801"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7" name="Star">
                <a:extLst>
                  <a:ext uri="{FF2B5EF4-FFF2-40B4-BE49-F238E27FC236}">
                    <a16:creationId xmlns:a16="http://schemas.microsoft.com/office/drawing/2014/main" id="{912ABDC0-525D-4776-A011-BF103BBC5DC4}"/>
                  </a:ext>
                </a:extLst>
              </p:cNvPr>
              <p:cNvSpPr/>
              <p:nvPr/>
            </p:nvSpPr>
            <p:spPr>
              <a:xfrm>
                <a:off x="6082042" y="904058"/>
                <a:ext cx="210799" cy="200483"/>
              </a:xfrm>
              <a:prstGeom prst="star5">
                <a:avLst>
                  <a:gd name="adj" fmla="val 19100"/>
                  <a:gd name="hf" fmla="val 105146"/>
                  <a:gd name="vf" fmla="val 110557"/>
                </a:avLst>
              </a:prstGeom>
              <a:solidFill>
                <a:srgbClr val="C82506"/>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88" name="k=7">
                <a:extLst>
                  <a:ext uri="{FF2B5EF4-FFF2-40B4-BE49-F238E27FC236}">
                    <a16:creationId xmlns:a16="http://schemas.microsoft.com/office/drawing/2014/main" id="{D0480125-E4CB-47B2-8883-254F10483A8A}"/>
                  </a:ext>
                </a:extLst>
              </p:cNvPr>
              <p:cNvSpPr txBox="1"/>
              <p:nvPr/>
            </p:nvSpPr>
            <p:spPr>
              <a:xfrm>
                <a:off x="3304950" y="0"/>
                <a:ext cx="711295" cy="507547"/>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defRPr sz="2000">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k=7</a:t>
                </a:r>
              </a:p>
            </p:txBody>
          </p:sp>
        </p:grpSp>
      </p:grpSp>
      <p:sp>
        <p:nvSpPr>
          <p:cNvPr id="89" name="k=3">
            <a:extLst>
              <a:ext uri="{FF2B5EF4-FFF2-40B4-BE49-F238E27FC236}">
                <a16:creationId xmlns:a16="http://schemas.microsoft.com/office/drawing/2014/main" id="{1F3E07BB-D26E-4920-9BAD-A4CE9219D423}"/>
              </a:ext>
            </a:extLst>
          </p:cNvPr>
          <p:cNvSpPr txBox="1"/>
          <p:nvPr/>
        </p:nvSpPr>
        <p:spPr>
          <a:xfrm>
            <a:off x="5546448" y="3005662"/>
            <a:ext cx="699508" cy="394676"/>
          </a:xfrm>
          <a:prstGeom prst="rect">
            <a:avLst/>
          </a:prstGeom>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584200">
              <a:defRPr sz="2000">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k=3</a:t>
            </a:r>
          </a:p>
        </p:txBody>
      </p:sp>
      <p:sp>
        <p:nvSpPr>
          <p:cNvPr id="91" name="?">
            <a:extLst>
              <a:ext uri="{FF2B5EF4-FFF2-40B4-BE49-F238E27FC236}">
                <a16:creationId xmlns:a16="http://schemas.microsoft.com/office/drawing/2014/main" id="{DDBDC661-0E76-4379-9902-44CC6A3AA511}"/>
              </a:ext>
            </a:extLst>
          </p:cNvPr>
          <p:cNvSpPr txBox="1"/>
          <p:nvPr/>
        </p:nvSpPr>
        <p:spPr>
          <a:xfrm>
            <a:off x="5464760" y="3757090"/>
            <a:ext cx="699508" cy="394676"/>
          </a:xfrm>
          <a:prstGeom prst="rect">
            <a:avLst/>
          </a:prstGeom>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584200">
              <a:defRPr sz="2000">
                <a:solidFill>
                  <a:srgbClr val="FFFFFF"/>
                </a:solidFill>
                <a:latin typeface="Arial"/>
                <a:ea typeface="Arial"/>
                <a:cs typeface="Arial"/>
                <a:sym typeface="Arial"/>
              </a:defRPr>
            </a:lvl1pPr>
          </a:lstStyle>
          <a:p>
            <a:r>
              <a:rPr sz="2800" b="1" dirty="0">
                <a:solidFill>
                  <a:schemeClr val="bg1"/>
                </a:solidFill>
                <a:latin typeface="Calibri" panose="020F0502020204030204" pitchFamily="34" charset="0"/>
                <a:cs typeface="Calibri" panose="020F0502020204030204" pitchFamily="34" charset="0"/>
              </a:rPr>
              <a:t>?</a:t>
            </a:r>
          </a:p>
        </p:txBody>
      </p:sp>
      <p:graphicFrame>
        <p:nvGraphicFramePr>
          <p:cNvPr id="2" name="Table 1">
            <a:extLst>
              <a:ext uri="{FF2B5EF4-FFF2-40B4-BE49-F238E27FC236}">
                <a16:creationId xmlns:a16="http://schemas.microsoft.com/office/drawing/2014/main" id="{A31399EC-90D3-0142-A2BD-73152CBC1DD5}"/>
              </a:ext>
            </a:extLst>
          </p:cNvPr>
          <p:cNvGraphicFramePr>
            <a:graphicFrameLocks noGrp="1"/>
          </p:cNvGraphicFramePr>
          <p:nvPr>
            <p:extLst>
              <p:ext uri="{D42A27DB-BD31-4B8C-83A1-F6EECF244321}">
                <p14:modId xmlns:p14="http://schemas.microsoft.com/office/powerpoint/2010/main" val="816889340"/>
              </p:ext>
            </p:extLst>
          </p:nvPr>
        </p:nvGraphicFramePr>
        <p:xfrm>
          <a:off x="8915462" y="4529637"/>
          <a:ext cx="2734368" cy="1483360"/>
        </p:xfrm>
        <a:graphic>
          <a:graphicData uri="http://schemas.openxmlformats.org/drawingml/2006/table">
            <a:tbl>
              <a:tblPr firstRow="1" bandRow="1">
                <a:tableStyleId>{5C22544A-7EE6-4342-B048-85BDC9FD1C3A}</a:tableStyleId>
              </a:tblPr>
              <a:tblGrid>
                <a:gridCol w="1367184">
                  <a:extLst>
                    <a:ext uri="{9D8B030D-6E8A-4147-A177-3AD203B41FA5}">
                      <a16:colId xmlns:a16="http://schemas.microsoft.com/office/drawing/2014/main" val="2725482296"/>
                    </a:ext>
                  </a:extLst>
                </a:gridCol>
                <a:gridCol w="1367184">
                  <a:extLst>
                    <a:ext uri="{9D8B030D-6E8A-4147-A177-3AD203B41FA5}">
                      <a16:colId xmlns:a16="http://schemas.microsoft.com/office/drawing/2014/main" val="3221996370"/>
                    </a:ext>
                  </a:extLst>
                </a:gridCol>
              </a:tblGrid>
              <a:tr h="370840">
                <a:tc>
                  <a:txBody>
                    <a:bodyPr/>
                    <a:lstStyle/>
                    <a:p>
                      <a:pPr algn="ctr"/>
                      <a:r>
                        <a:rPr lang="en-US" dirty="0"/>
                        <a:t>K value</a:t>
                      </a:r>
                    </a:p>
                  </a:txBody>
                  <a:tcPr/>
                </a:tc>
                <a:tc>
                  <a:txBody>
                    <a:bodyPr/>
                    <a:lstStyle/>
                    <a:p>
                      <a:pPr algn="ctr"/>
                      <a:r>
                        <a:rPr lang="en-US" dirty="0"/>
                        <a:t>Prediction</a:t>
                      </a:r>
                    </a:p>
                  </a:txBody>
                  <a:tcPr/>
                </a:tc>
                <a:extLst>
                  <a:ext uri="{0D108BD9-81ED-4DB2-BD59-A6C34878D82A}">
                    <a16:rowId xmlns:a16="http://schemas.microsoft.com/office/drawing/2014/main" val="3095272727"/>
                  </a:ext>
                </a:extLst>
              </a:tr>
              <a:tr h="370840">
                <a:tc>
                  <a:txBody>
                    <a:bodyPr/>
                    <a:lstStyle/>
                    <a:p>
                      <a:pPr algn="ctr"/>
                      <a:r>
                        <a:rPr lang="en-US" dirty="0"/>
                        <a:t>3</a:t>
                      </a:r>
                    </a:p>
                  </a:txBody>
                  <a:tcPr/>
                </a:tc>
                <a:tc>
                  <a:txBody>
                    <a:bodyPr/>
                    <a:lstStyle/>
                    <a:p>
                      <a:pPr algn="ctr"/>
                      <a:endParaRPr lang="en-US"/>
                    </a:p>
                  </a:txBody>
                  <a:tcPr/>
                </a:tc>
                <a:extLst>
                  <a:ext uri="{0D108BD9-81ED-4DB2-BD59-A6C34878D82A}">
                    <a16:rowId xmlns:a16="http://schemas.microsoft.com/office/drawing/2014/main" val="4191892207"/>
                  </a:ext>
                </a:extLst>
              </a:tr>
              <a:tr h="370840">
                <a:tc>
                  <a:txBody>
                    <a:bodyPr/>
                    <a:lstStyle/>
                    <a:p>
                      <a:pPr algn="ctr"/>
                      <a:r>
                        <a:rPr lang="en-US" dirty="0"/>
                        <a:t>5</a:t>
                      </a:r>
                    </a:p>
                  </a:txBody>
                  <a:tcPr/>
                </a:tc>
                <a:tc>
                  <a:txBody>
                    <a:bodyPr/>
                    <a:lstStyle/>
                    <a:p>
                      <a:pPr algn="ctr"/>
                      <a:endParaRPr lang="en-US"/>
                    </a:p>
                  </a:txBody>
                  <a:tcPr/>
                </a:tc>
                <a:extLst>
                  <a:ext uri="{0D108BD9-81ED-4DB2-BD59-A6C34878D82A}">
                    <a16:rowId xmlns:a16="http://schemas.microsoft.com/office/drawing/2014/main" val="2261317138"/>
                  </a:ext>
                </a:extLst>
              </a:tr>
              <a:tr h="370840">
                <a:tc>
                  <a:txBody>
                    <a:bodyPr/>
                    <a:lstStyle/>
                    <a:p>
                      <a:pPr algn="ctr"/>
                      <a:r>
                        <a:rPr lang="en-US" dirty="0"/>
                        <a:t>7</a:t>
                      </a:r>
                    </a:p>
                  </a:txBody>
                  <a:tcPr/>
                </a:tc>
                <a:tc>
                  <a:txBody>
                    <a:bodyPr/>
                    <a:lstStyle/>
                    <a:p>
                      <a:pPr algn="ctr"/>
                      <a:endParaRPr lang="en-US" dirty="0"/>
                    </a:p>
                  </a:txBody>
                  <a:tcPr/>
                </a:tc>
                <a:extLst>
                  <a:ext uri="{0D108BD9-81ED-4DB2-BD59-A6C34878D82A}">
                    <a16:rowId xmlns:a16="http://schemas.microsoft.com/office/drawing/2014/main" val="1544944004"/>
                  </a:ext>
                </a:extLst>
              </a:tr>
            </a:tbl>
          </a:graphicData>
        </a:graphic>
      </p:graphicFrame>
      <p:sp>
        <p:nvSpPr>
          <p:cNvPr id="58" name="Star">
            <a:extLst>
              <a:ext uri="{FF2B5EF4-FFF2-40B4-BE49-F238E27FC236}">
                <a16:creationId xmlns:a16="http://schemas.microsoft.com/office/drawing/2014/main" id="{38BC623E-140E-2F48-BC72-828D282A2A21}"/>
              </a:ext>
            </a:extLst>
          </p:cNvPr>
          <p:cNvSpPr/>
          <p:nvPr/>
        </p:nvSpPr>
        <p:spPr>
          <a:xfrm>
            <a:off x="10760326" y="4969587"/>
            <a:ext cx="210800" cy="200483"/>
          </a:xfrm>
          <a:prstGeom prst="star5">
            <a:avLst>
              <a:gd name="adj" fmla="val 19100"/>
              <a:gd name="hf" fmla="val 105146"/>
              <a:gd name="vf" fmla="val 110557"/>
            </a:avLst>
          </a:prstGeom>
          <a:solidFill>
            <a:srgbClr val="C82506"/>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59" name="Circle">
            <a:extLst>
              <a:ext uri="{FF2B5EF4-FFF2-40B4-BE49-F238E27FC236}">
                <a16:creationId xmlns:a16="http://schemas.microsoft.com/office/drawing/2014/main" id="{7CFDB47B-4A85-0249-A65B-B9CD0B5E4A11}"/>
              </a:ext>
            </a:extLst>
          </p:cNvPr>
          <p:cNvSpPr/>
          <p:nvPr/>
        </p:nvSpPr>
        <p:spPr>
          <a:xfrm>
            <a:off x="10760326" y="5354232"/>
            <a:ext cx="221648" cy="221648"/>
          </a:xfrm>
          <a:prstGeom prst="ellipse">
            <a:avLst/>
          </a:prstGeom>
          <a:solidFill>
            <a:srgbClr val="51A7F9"/>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99" name="Star">
            <a:extLst>
              <a:ext uri="{FF2B5EF4-FFF2-40B4-BE49-F238E27FC236}">
                <a16:creationId xmlns:a16="http://schemas.microsoft.com/office/drawing/2014/main" id="{1CA4BF02-A706-744A-A03E-01E5C8E3BD9E}"/>
              </a:ext>
            </a:extLst>
          </p:cNvPr>
          <p:cNvSpPr/>
          <p:nvPr/>
        </p:nvSpPr>
        <p:spPr>
          <a:xfrm>
            <a:off x="10760326" y="5730346"/>
            <a:ext cx="210800" cy="200483"/>
          </a:xfrm>
          <a:prstGeom prst="star5">
            <a:avLst>
              <a:gd name="adj" fmla="val 19100"/>
              <a:gd name="hf" fmla="val 105146"/>
              <a:gd name="vf" fmla="val 110557"/>
            </a:avLst>
          </a:prstGeom>
          <a:solidFill>
            <a:srgbClr val="C82506"/>
          </a:solidFill>
          <a:ln w="12700">
            <a:miter lim="400000"/>
          </a:ln>
          <a:effectLst>
            <a:outerShdw blurRad="38100" dist="25400" dir="5400000" rotWithShape="0">
              <a:srgbClr val="000000">
                <a:alpha val="50000"/>
              </a:srgbClr>
            </a:outerShdw>
          </a:effectLst>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pic>
        <p:nvPicPr>
          <p:cNvPr id="45" name="Picture 44">
            <a:extLst>
              <a:ext uri="{FF2B5EF4-FFF2-40B4-BE49-F238E27FC236}">
                <a16:creationId xmlns:a16="http://schemas.microsoft.com/office/drawing/2014/main" id="{21783201-6AE8-47C3-8251-BA3B03DC92B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10755881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P spid="73" grpId="0" animBg="1" advAuto="0"/>
      <p:bldP spid="58" grpId="0" animBg="1"/>
      <p:bldP spid="59" grpId="0" animBg="1" advAuto="0"/>
      <p:bldP spid="9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261FEE08-E3A1-4851-8225-70550846F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9" name="CustomShape 1"/>
          <p:cNvSpPr/>
          <p:nvPr/>
        </p:nvSpPr>
        <p:spPr>
          <a:xfrm>
            <a:off x="6429433" y="1390401"/>
            <a:ext cx="4943520"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endParaRPr lang="en-GB" sz="2400" b="0" strike="noStrike" spc="-1">
              <a:latin typeface="Arial"/>
            </a:endParaRPr>
          </a:p>
        </p:txBody>
      </p:sp>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Evaluation</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Circle">
            <a:extLst>
              <a:ext uri="{FF2B5EF4-FFF2-40B4-BE49-F238E27FC236}">
                <a16:creationId xmlns:a16="http://schemas.microsoft.com/office/drawing/2014/main" id="{A70E8C33-DFED-4E32-928E-C4AF7FB35DA2}"/>
              </a:ext>
            </a:extLst>
          </p:cNvPr>
          <p:cNvSpPr/>
          <p:nvPr/>
        </p:nvSpPr>
        <p:spPr>
          <a:xfrm>
            <a:off x="6313073" y="3421272"/>
            <a:ext cx="1782366" cy="1778001"/>
          </a:xfrm>
          <a:prstGeom prst="ellipse">
            <a:avLst/>
          </a:prstGeom>
          <a:ln w="25400">
            <a:solidFill>
              <a:srgbClr val="FFFF00"/>
            </a:solidFill>
            <a:prstDash val="dash"/>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15" name="Circle">
            <a:extLst>
              <a:ext uri="{FF2B5EF4-FFF2-40B4-BE49-F238E27FC236}">
                <a16:creationId xmlns:a16="http://schemas.microsoft.com/office/drawing/2014/main" id="{38DA07AE-28CD-4F9C-AF50-5E75CD784BBC}"/>
              </a:ext>
            </a:extLst>
          </p:cNvPr>
          <p:cNvSpPr/>
          <p:nvPr/>
        </p:nvSpPr>
        <p:spPr>
          <a:xfrm>
            <a:off x="7035843" y="3421272"/>
            <a:ext cx="1782367" cy="1778001"/>
          </a:xfrm>
          <a:prstGeom prst="ellipse">
            <a:avLst/>
          </a:prstGeom>
          <a:ln w="25400">
            <a:solidFill>
              <a:schemeClr val="bg1"/>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grpSp>
        <p:nvGrpSpPr>
          <p:cNvPr id="6" name="Group 5">
            <a:extLst>
              <a:ext uri="{FF2B5EF4-FFF2-40B4-BE49-F238E27FC236}">
                <a16:creationId xmlns:a16="http://schemas.microsoft.com/office/drawing/2014/main" id="{4C54B934-2EF2-4CC3-933B-BDD620556232}"/>
              </a:ext>
            </a:extLst>
          </p:cNvPr>
          <p:cNvGrpSpPr/>
          <p:nvPr/>
        </p:nvGrpSpPr>
        <p:grpSpPr>
          <a:xfrm>
            <a:off x="8136290" y="4193945"/>
            <a:ext cx="1622239" cy="1543921"/>
            <a:chOff x="8239057" y="3756463"/>
            <a:chExt cx="1622239" cy="1543921"/>
          </a:xfrm>
        </p:grpSpPr>
        <p:sp>
          <p:nvSpPr>
            <p:cNvPr id="20" name="Irrelevant items…">
              <a:extLst>
                <a:ext uri="{FF2B5EF4-FFF2-40B4-BE49-F238E27FC236}">
                  <a16:creationId xmlns:a16="http://schemas.microsoft.com/office/drawing/2014/main" id="{6F714CAC-D166-487B-A8D7-A13D24A52592}"/>
                </a:ext>
              </a:extLst>
            </p:cNvPr>
            <p:cNvSpPr txBox="1"/>
            <p:nvPr/>
          </p:nvSpPr>
          <p:spPr>
            <a:xfrm>
              <a:off x="8239057" y="4705349"/>
              <a:ext cx="1622239" cy="59503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sz="1600" dirty="0">
                  <a:solidFill>
                    <a:srgbClr val="FFFF00"/>
                  </a:solidFill>
                </a:rPr>
                <a:t>Irrelevant items</a:t>
              </a:r>
            </a:p>
            <a:p>
              <a:pPr algn="ctr" defTabSz="584200">
                <a:defRPr sz="1600" b="1">
                  <a:solidFill>
                    <a:srgbClr val="FFFFFF"/>
                  </a:solidFill>
                  <a:latin typeface="Arial"/>
                  <a:ea typeface="Arial"/>
                  <a:cs typeface="Arial"/>
                  <a:sym typeface="Arial"/>
                </a:defRPr>
              </a:pPr>
              <a:r>
                <a:rPr sz="1600" dirty="0">
                  <a:solidFill>
                    <a:srgbClr val="FFFF00"/>
                  </a:solidFill>
                </a:rPr>
                <a:t>retrieved (FP)</a:t>
              </a:r>
            </a:p>
          </p:txBody>
        </p:sp>
        <p:sp>
          <p:nvSpPr>
            <p:cNvPr id="23" name="Line">
              <a:extLst>
                <a:ext uri="{FF2B5EF4-FFF2-40B4-BE49-F238E27FC236}">
                  <a16:creationId xmlns:a16="http://schemas.microsoft.com/office/drawing/2014/main" id="{E45DA195-668B-4907-8A54-8B726A5E831B}"/>
                </a:ext>
              </a:extLst>
            </p:cNvPr>
            <p:cNvSpPr/>
            <p:nvPr/>
          </p:nvSpPr>
          <p:spPr>
            <a:xfrm rot="3385362">
              <a:off x="8556634" y="4181965"/>
              <a:ext cx="1028277" cy="177273"/>
            </a:xfrm>
            <a:custGeom>
              <a:avLst/>
              <a:gdLst/>
              <a:ahLst/>
              <a:cxnLst>
                <a:cxn ang="0">
                  <a:pos x="wd2" y="hd2"/>
                </a:cxn>
                <a:cxn ang="5400000">
                  <a:pos x="wd2" y="hd2"/>
                </a:cxn>
                <a:cxn ang="10800000">
                  <a:pos x="wd2" y="hd2"/>
                </a:cxn>
                <a:cxn ang="16200000">
                  <a:pos x="wd2" y="hd2"/>
                </a:cxn>
              </a:cxnLst>
              <a:rect l="0" t="0" r="r" b="b"/>
              <a:pathLst>
                <a:path w="21600" h="21206" extrusionOk="0">
                  <a:moveTo>
                    <a:pt x="0" y="21206"/>
                  </a:moveTo>
                  <a:cubicBezTo>
                    <a:pt x="2996" y="7842"/>
                    <a:pt x="6676" y="403"/>
                    <a:pt x="10481" y="16"/>
                  </a:cubicBezTo>
                  <a:cubicBezTo>
                    <a:pt x="14504" y="-394"/>
                    <a:pt x="18430" y="7088"/>
                    <a:pt x="21600" y="21206"/>
                  </a:cubicBezTo>
                </a:path>
              </a:pathLst>
            </a:custGeom>
            <a:ln w="25400">
              <a:solidFill>
                <a:schemeClr val="bg1"/>
              </a:solidFill>
              <a:miter lim="400000"/>
              <a:tailEnd type="stealth"/>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solidFill>
                  <a:schemeClr val="bg1"/>
                </a:solidFill>
              </a:endParaRPr>
            </a:p>
          </p:txBody>
        </p:sp>
      </p:grpSp>
      <p:grpSp>
        <p:nvGrpSpPr>
          <p:cNvPr id="4" name="Group 3">
            <a:extLst>
              <a:ext uri="{FF2B5EF4-FFF2-40B4-BE49-F238E27FC236}">
                <a16:creationId xmlns:a16="http://schemas.microsoft.com/office/drawing/2014/main" id="{509F9A55-BD70-4A25-A57D-2510913F59EF}"/>
              </a:ext>
            </a:extLst>
          </p:cNvPr>
          <p:cNvGrpSpPr/>
          <p:nvPr/>
        </p:nvGrpSpPr>
        <p:grpSpPr>
          <a:xfrm>
            <a:off x="5143789" y="3979992"/>
            <a:ext cx="1814599" cy="1576256"/>
            <a:chOff x="5246556" y="3542510"/>
            <a:chExt cx="1814599" cy="1576256"/>
          </a:xfrm>
        </p:grpSpPr>
        <p:sp>
          <p:nvSpPr>
            <p:cNvPr id="19" name="Line">
              <a:extLst>
                <a:ext uri="{FF2B5EF4-FFF2-40B4-BE49-F238E27FC236}">
                  <a16:creationId xmlns:a16="http://schemas.microsoft.com/office/drawing/2014/main" id="{FEF3480C-6E41-4F15-B636-A22702A7A50A}"/>
                </a:ext>
              </a:extLst>
            </p:cNvPr>
            <p:cNvSpPr/>
            <p:nvPr/>
          </p:nvSpPr>
          <p:spPr>
            <a:xfrm rot="7706852">
              <a:off x="5932625" y="3959508"/>
              <a:ext cx="1093212" cy="259216"/>
            </a:xfrm>
            <a:custGeom>
              <a:avLst/>
              <a:gdLst/>
              <a:ahLst/>
              <a:cxnLst>
                <a:cxn ang="0">
                  <a:pos x="wd2" y="hd2"/>
                </a:cxn>
                <a:cxn ang="5400000">
                  <a:pos x="wd2" y="hd2"/>
                </a:cxn>
                <a:cxn ang="10800000">
                  <a:pos x="wd2" y="hd2"/>
                </a:cxn>
                <a:cxn ang="16200000">
                  <a:pos x="wd2" y="hd2"/>
                </a:cxn>
              </a:cxnLst>
              <a:rect l="0" t="0" r="r" b="b"/>
              <a:pathLst>
                <a:path w="21600" h="19855" extrusionOk="0">
                  <a:moveTo>
                    <a:pt x="0" y="0"/>
                  </a:moveTo>
                  <a:cubicBezTo>
                    <a:pt x="3024" y="14258"/>
                    <a:pt x="7707" y="21600"/>
                    <a:pt x="12438" y="19502"/>
                  </a:cubicBezTo>
                  <a:cubicBezTo>
                    <a:pt x="16033" y="17907"/>
                    <a:pt x="19323" y="10904"/>
                    <a:pt x="21600" y="0"/>
                  </a:cubicBezTo>
                </a:path>
              </a:pathLst>
            </a:custGeom>
            <a:ln w="25400">
              <a:solidFill>
                <a:schemeClr val="bg1"/>
              </a:solidFill>
              <a:miter lim="400000"/>
              <a:tailEnd type="stealth"/>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solidFill>
                  <a:schemeClr val="bg1"/>
                </a:solidFill>
              </a:endParaRPr>
            </a:p>
          </p:txBody>
        </p:sp>
        <p:sp>
          <p:nvSpPr>
            <p:cNvPr id="24" name="Relevant items…">
              <a:extLst>
                <a:ext uri="{FF2B5EF4-FFF2-40B4-BE49-F238E27FC236}">
                  <a16:creationId xmlns:a16="http://schemas.microsoft.com/office/drawing/2014/main" id="{2756C55E-9B31-47C3-B0B3-C9E8348AEB09}"/>
                </a:ext>
              </a:extLst>
            </p:cNvPr>
            <p:cNvSpPr txBox="1"/>
            <p:nvPr/>
          </p:nvSpPr>
          <p:spPr>
            <a:xfrm>
              <a:off x="5246556" y="4523731"/>
              <a:ext cx="1814599" cy="59503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sz="1600" dirty="0">
                  <a:solidFill>
                    <a:srgbClr val="FFFF00"/>
                  </a:solidFill>
                </a:rPr>
                <a:t>Relevant items</a:t>
              </a:r>
            </a:p>
            <a:p>
              <a:pPr algn="ctr" defTabSz="584200">
                <a:defRPr sz="1600" b="1">
                  <a:solidFill>
                    <a:srgbClr val="FFFFFF"/>
                  </a:solidFill>
                  <a:latin typeface="Arial"/>
                  <a:ea typeface="Arial"/>
                  <a:cs typeface="Arial"/>
                  <a:sym typeface="Arial"/>
                </a:defRPr>
              </a:pPr>
              <a:r>
                <a:rPr sz="1600" dirty="0">
                  <a:solidFill>
                    <a:srgbClr val="FFFF00"/>
                  </a:solidFill>
                </a:rPr>
                <a:t>not retrieved (FN)</a:t>
              </a:r>
            </a:p>
          </p:txBody>
        </p:sp>
      </p:grpSp>
      <p:sp>
        <p:nvSpPr>
          <p:cNvPr id="26" name="Irrelevant items…">
            <a:extLst>
              <a:ext uri="{FF2B5EF4-FFF2-40B4-BE49-F238E27FC236}">
                <a16:creationId xmlns:a16="http://schemas.microsoft.com/office/drawing/2014/main" id="{C42F61E5-C720-4A73-B481-2FBC138FCB4E}"/>
              </a:ext>
            </a:extLst>
          </p:cNvPr>
          <p:cNvSpPr txBox="1"/>
          <p:nvPr/>
        </p:nvSpPr>
        <p:spPr>
          <a:xfrm>
            <a:off x="6737992" y="1704801"/>
            <a:ext cx="1814599" cy="59503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sz="1600" dirty="0">
                <a:solidFill>
                  <a:srgbClr val="FFFF00"/>
                </a:solidFill>
              </a:rPr>
              <a:t>Irrelevant items</a:t>
            </a:r>
          </a:p>
          <a:p>
            <a:pPr algn="ctr" defTabSz="584200">
              <a:defRPr sz="1600" b="1">
                <a:solidFill>
                  <a:srgbClr val="FFFFFF"/>
                </a:solidFill>
                <a:latin typeface="Arial"/>
                <a:ea typeface="Arial"/>
                <a:cs typeface="Arial"/>
                <a:sym typeface="Arial"/>
              </a:defRPr>
            </a:pPr>
            <a:r>
              <a:rPr sz="1600" dirty="0">
                <a:solidFill>
                  <a:srgbClr val="FFFF00"/>
                </a:solidFill>
              </a:rPr>
              <a:t>not retrieved (TN)</a:t>
            </a:r>
          </a:p>
        </p:txBody>
      </p:sp>
      <p:sp>
        <p:nvSpPr>
          <p:cNvPr id="30" name="Many, many more metrics!">
            <a:extLst>
              <a:ext uri="{FF2B5EF4-FFF2-40B4-BE49-F238E27FC236}">
                <a16:creationId xmlns:a16="http://schemas.microsoft.com/office/drawing/2014/main" id="{3825DB88-1508-406A-8CEB-786953250B14}"/>
              </a:ext>
            </a:extLst>
          </p:cNvPr>
          <p:cNvSpPr txBox="1"/>
          <p:nvPr/>
        </p:nvSpPr>
        <p:spPr>
          <a:xfrm>
            <a:off x="1300135" y="5909284"/>
            <a:ext cx="2694648"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600" b="1">
                <a:solidFill>
                  <a:srgbClr val="FFFFFF"/>
                </a:solidFill>
                <a:latin typeface="Arial"/>
                <a:ea typeface="Arial"/>
                <a:cs typeface="Arial"/>
                <a:sym typeface="Arial"/>
              </a:defRPr>
            </a:lvl1pPr>
          </a:lstStyle>
          <a:p>
            <a:r>
              <a:rPr dirty="0">
                <a:solidFill>
                  <a:srgbClr val="FFFF00"/>
                </a:solidFill>
              </a:rPr>
              <a:t>Many, many more metrics!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F4B18B-74E5-FD43-9838-8806F2EA757C}"/>
                  </a:ext>
                </a:extLst>
              </p:cNvPr>
              <p:cNvSpPr txBox="1"/>
              <p:nvPr/>
            </p:nvSpPr>
            <p:spPr>
              <a:xfrm>
                <a:off x="502881" y="3235892"/>
                <a:ext cx="3946978"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solidFill>
                            <a:schemeClr val="bg1"/>
                          </a:solidFill>
                          <a:latin typeface="Cambria Math" panose="02040503050406030204" pitchFamily="18" charset="0"/>
                        </a:rPr>
                        <m:t>𝑨𝒄𝒄𝒖𝒓𝒂𝒄𝒚</m:t>
                      </m:r>
                      <m:r>
                        <a:rPr lang="en-GB" sz="2000" b="1" i="1" smtClean="0">
                          <a:solidFill>
                            <a:schemeClr val="bg1"/>
                          </a:solidFill>
                          <a:latin typeface="Cambria Math" panose="02040503050406030204" pitchFamily="18" charset="0"/>
                        </a:rPr>
                        <m:t>= </m:t>
                      </m:r>
                      <m:f>
                        <m:fPr>
                          <m:ctrlPr>
                            <a:rPr lang="en-GB" sz="2000" b="1" i="1" smtClean="0">
                              <a:solidFill>
                                <a:schemeClr val="bg1"/>
                              </a:solidFill>
                              <a:latin typeface="Cambria Math" panose="02040503050406030204" pitchFamily="18" charset="0"/>
                            </a:rPr>
                          </m:ctrlPr>
                        </m:fPr>
                        <m:num>
                          <m:r>
                            <a:rPr lang="en-GB" sz="2000" b="1" i="1" smtClean="0">
                              <a:solidFill>
                                <a:schemeClr val="bg1"/>
                              </a:solidFill>
                              <a:latin typeface="Cambria Math" panose="02040503050406030204" pitchFamily="18" charset="0"/>
                            </a:rPr>
                            <m:t>𝑻𝑷</m:t>
                          </m:r>
                          <m:r>
                            <a:rPr lang="en-GB" sz="2000" b="1" i="1" smtClean="0">
                              <a:solidFill>
                                <a:schemeClr val="bg1"/>
                              </a:solidFill>
                              <a:latin typeface="Cambria Math" panose="02040503050406030204" pitchFamily="18" charset="0"/>
                            </a:rPr>
                            <m:t>+</m:t>
                          </m:r>
                          <m:r>
                            <a:rPr lang="en-GB" sz="2000" b="1" i="1" smtClean="0">
                              <a:solidFill>
                                <a:schemeClr val="bg1"/>
                              </a:solidFill>
                              <a:latin typeface="Cambria Math" panose="02040503050406030204" pitchFamily="18" charset="0"/>
                            </a:rPr>
                            <m:t>𝑻𝑵</m:t>
                          </m:r>
                        </m:num>
                        <m:den>
                          <m:r>
                            <a:rPr lang="en-GB" sz="2000" b="1" i="1" smtClean="0">
                              <a:solidFill>
                                <a:schemeClr val="bg1"/>
                              </a:solidFill>
                              <a:latin typeface="Cambria Math" panose="02040503050406030204" pitchFamily="18" charset="0"/>
                            </a:rPr>
                            <m:t>𝑻𝑷</m:t>
                          </m:r>
                          <m:r>
                            <a:rPr lang="en-GB" sz="2000" b="1" i="1" smtClean="0">
                              <a:solidFill>
                                <a:schemeClr val="bg1"/>
                              </a:solidFill>
                              <a:latin typeface="Cambria Math" panose="02040503050406030204" pitchFamily="18" charset="0"/>
                            </a:rPr>
                            <m:t>+</m:t>
                          </m:r>
                          <m:r>
                            <a:rPr lang="en-GB" sz="2000" b="1" i="1" smtClean="0">
                              <a:solidFill>
                                <a:schemeClr val="bg1"/>
                              </a:solidFill>
                              <a:latin typeface="Cambria Math" panose="02040503050406030204" pitchFamily="18" charset="0"/>
                            </a:rPr>
                            <m:t>𝑭𝑷</m:t>
                          </m:r>
                          <m:r>
                            <a:rPr lang="en-GB" sz="2000" b="1" i="1" smtClean="0">
                              <a:solidFill>
                                <a:schemeClr val="bg1"/>
                              </a:solidFill>
                              <a:latin typeface="Cambria Math" panose="02040503050406030204" pitchFamily="18" charset="0"/>
                            </a:rPr>
                            <m:t>+</m:t>
                          </m:r>
                          <m:r>
                            <a:rPr lang="en-GB" sz="2000" b="1" i="1" smtClean="0">
                              <a:solidFill>
                                <a:schemeClr val="bg1"/>
                              </a:solidFill>
                              <a:latin typeface="Cambria Math" panose="02040503050406030204" pitchFamily="18" charset="0"/>
                            </a:rPr>
                            <m:t>𝑻𝑵</m:t>
                          </m:r>
                          <m:r>
                            <a:rPr lang="en-GB" sz="2000" b="1" i="1" smtClean="0">
                              <a:solidFill>
                                <a:schemeClr val="bg1"/>
                              </a:solidFill>
                              <a:latin typeface="Cambria Math" panose="02040503050406030204" pitchFamily="18" charset="0"/>
                            </a:rPr>
                            <m:t>+</m:t>
                          </m:r>
                          <m:r>
                            <a:rPr lang="en-GB" sz="2000" b="1" i="1" smtClean="0">
                              <a:solidFill>
                                <a:schemeClr val="bg1"/>
                              </a:solidFill>
                              <a:latin typeface="Cambria Math" panose="02040503050406030204" pitchFamily="18" charset="0"/>
                            </a:rPr>
                            <m:t>𝑭𝑵</m:t>
                          </m:r>
                        </m:den>
                      </m:f>
                    </m:oMath>
                  </m:oMathPara>
                </a14:m>
                <a:endParaRPr lang="en-US" sz="2000" b="1" dirty="0">
                  <a:solidFill>
                    <a:schemeClr val="bg1"/>
                  </a:solidFill>
                </a:endParaRPr>
              </a:p>
            </p:txBody>
          </p:sp>
        </mc:Choice>
        <mc:Fallback xmlns="">
          <p:sp>
            <p:nvSpPr>
              <p:cNvPr id="2" name="TextBox 1">
                <a:extLst>
                  <a:ext uri="{FF2B5EF4-FFF2-40B4-BE49-F238E27FC236}">
                    <a16:creationId xmlns:a16="http://schemas.microsoft.com/office/drawing/2014/main" id="{DBF4B18B-74E5-FD43-9838-8806F2EA757C}"/>
                  </a:ext>
                </a:extLst>
              </p:cNvPr>
              <p:cNvSpPr txBox="1">
                <a:spLocks noRot="1" noChangeAspect="1" noMove="1" noResize="1" noEditPoints="1" noAdjustHandles="1" noChangeArrowheads="1" noChangeShapeType="1" noTextEdit="1"/>
              </p:cNvSpPr>
              <p:nvPr/>
            </p:nvSpPr>
            <p:spPr>
              <a:xfrm>
                <a:off x="502881" y="3235892"/>
                <a:ext cx="3946978" cy="58137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84C0091-59CA-B148-85BF-1BAFA6F664B1}"/>
                  </a:ext>
                </a:extLst>
              </p:cNvPr>
              <p:cNvSpPr txBox="1"/>
              <p:nvPr/>
            </p:nvSpPr>
            <p:spPr>
              <a:xfrm>
                <a:off x="1109698" y="4138482"/>
                <a:ext cx="2316339"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solidFill>
                            <a:schemeClr val="bg1"/>
                          </a:solidFill>
                          <a:latin typeface="Cambria Math" panose="02040503050406030204" pitchFamily="18" charset="0"/>
                        </a:rPr>
                        <m:t>𝑹𝒆𝒄𝒂𝒍𝒍</m:t>
                      </m:r>
                      <m:r>
                        <a:rPr lang="en-GB" sz="2000" b="1" i="1" smtClean="0">
                          <a:solidFill>
                            <a:schemeClr val="bg1"/>
                          </a:solidFill>
                          <a:latin typeface="Cambria Math" panose="02040503050406030204" pitchFamily="18" charset="0"/>
                        </a:rPr>
                        <m:t>= </m:t>
                      </m:r>
                      <m:f>
                        <m:fPr>
                          <m:ctrlPr>
                            <a:rPr lang="en-GB" sz="2000" b="1" i="1" smtClean="0">
                              <a:solidFill>
                                <a:schemeClr val="bg1"/>
                              </a:solidFill>
                              <a:latin typeface="Cambria Math" panose="02040503050406030204" pitchFamily="18" charset="0"/>
                            </a:rPr>
                          </m:ctrlPr>
                        </m:fPr>
                        <m:num>
                          <m:r>
                            <a:rPr lang="en-GB" sz="2000" b="1" i="1" smtClean="0">
                              <a:solidFill>
                                <a:schemeClr val="bg1"/>
                              </a:solidFill>
                              <a:latin typeface="Cambria Math" panose="02040503050406030204" pitchFamily="18" charset="0"/>
                            </a:rPr>
                            <m:t>𝑻𝑷</m:t>
                          </m:r>
                        </m:num>
                        <m:den>
                          <m:r>
                            <a:rPr lang="en-GB" sz="2000" b="1" i="1" smtClean="0">
                              <a:solidFill>
                                <a:schemeClr val="bg1"/>
                              </a:solidFill>
                              <a:latin typeface="Cambria Math" panose="02040503050406030204" pitchFamily="18" charset="0"/>
                            </a:rPr>
                            <m:t>𝑻𝑷</m:t>
                          </m:r>
                          <m:r>
                            <a:rPr lang="en-GB" sz="2000" b="1" i="1" smtClean="0">
                              <a:solidFill>
                                <a:schemeClr val="bg1"/>
                              </a:solidFill>
                              <a:latin typeface="Cambria Math" panose="02040503050406030204" pitchFamily="18" charset="0"/>
                            </a:rPr>
                            <m:t>+ </m:t>
                          </m:r>
                          <m:r>
                            <a:rPr lang="en-GB" sz="2000" b="1" i="1" smtClean="0">
                              <a:solidFill>
                                <a:schemeClr val="bg1"/>
                              </a:solidFill>
                              <a:latin typeface="Cambria Math" panose="02040503050406030204" pitchFamily="18" charset="0"/>
                            </a:rPr>
                            <m:t>𝑭𝑵</m:t>
                          </m:r>
                        </m:den>
                      </m:f>
                    </m:oMath>
                  </m:oMathPara>
                </a14:m>
                <a:endParaRPr lang="en-US" sz="2000" b="1" dirty="0">
                  <a:solidFill>
                    <a:schemeClr val="bg1"/>
                  </a:solidFill>
                </a:endParaRPr>
              </a:p>
            </p:txBody>
          </p:sp>
        </mc:Choice>
        <mc:Fallback xmlns="">
          <p:sp>
            <p:nvSpPr>
              <p:cNvPr id="32" name="TextBox 31">
                <a:extLst>
                  <a:ext uri="{FF2B5EF4-FFF2-40B4-BE49-F238E27FC236}">
                    <a16:creationId xmlns:a16="http://schemas.microsoft.com/office/drawing/2014/main" id="{684C0091-59CA-B148-85BF-1BAFA6F664B1}"/>
                  </a:ext>
                </a:extLst>
              </p:cNvPr>
              <p:cNvSpPr txBox="1">
                <a:spLocks noRot="1" noChangeAspect="1" noMove="1" noResize="1" noEditPoints="1" noAdjustHandles="1" noChangeArrowheads="1" noChangeShapeType="1" noTextEdit="1"/>
              </p:cNvSpPr>
              <p:nvPr/>
            </p:nvSpPr>
            <p:spPr>
              <a:xfrm>
                <a:off x="1109698" y="4138482"/>
                <a:ext cx="2316339" cy="58137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A1B3ED4-98B4-5C4C-99B6-FEFE7824D6EA}"/>
                  </a:ext>
                </a:extLst>
              </p:cNvPr>
              <p:cNvSpPr txBox="1"/>
              <p:nvPr/>
            </p:nvSpPr>
            <p:spPr>
              <a:xfrm>
                <a:off x="938177" y="5034033"/>
                <a:ext cx="2659382"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solidFill>
                            <a:schemeClr val="bg1"/>
                          </a:solidFill>
                          <a:latin typeface="Cambria Math" panose="02040503050406030204" pitchFamily="18" charset="0"/>
                        </a:rPr>
                        <m:t>𝑷𝒓𝒆𝒄𝒊𝒔𝒊𝒐𝒏</m:t>
                      </m:r>
                      <m:r>
                        <a:rPr lang="en-GB" sz="2000" b="1" i="1" smtClean="0">
                          <a:solidFill>
                            <a:schemeClr val="bg1"/>
                          </a:solidFill>
                          <a:latin typeface="Cambria Math" panose="02040503050406030204" pitchFamily="18" charset="0"/>
                        </a:rPr>
                        <m:t>= </m:t>
                      </m:r>
                      <m:f>
                        <m:fPr>
                          <m:ctrlPr>
                            <a:rPr lang="en-GB" sz="2000" b="1" i="1" smtClean="0">
                              <a:solidFill>
                                <a:schemeClr val="bg1"/>
                              </a:solidFill>
                              <a:latin typeface="Cambria Math" panose="02040503050406030204" pitchFamily="18" charset="0"/>
                            </a:rPr>
                          </m:ctrlPr>
                        </m:fPr>
                        <m:num>
                          <m:r>
                            <a:rPr lang="en-GB" sz="2000" b="1" i="1" smtClean="0">
                              <a:solidFill>
                                <a:schemeClr val="bg1"/>
                              </a:solidFill>
                              <a:latin typeface="Cambria Math" panose="02040503050406030204" pitchFamily="18" charset="0"/>
                            </a:rPr>
                            <m:t>𝑻𝑷</m:t>
                          </m:r>
                        </m:num>
                        <m:den>
                          <m:r>
                            <a:rPr lang="en-GB" sz="2000" b="1" i="1" smtClean="0">
                              <a:solidFill>
                                <a:schemeClr val="bg1"/>
                              </a:solidFill>
                              <a:latin typeface="Cambria Math" panose="02040503050406030204" pitchFamily="18" charset="0"/>
                            </a:rPr>
                            <m:t>𝑻𝑷</m:t>
                          </m:r>
                          <m:r>
                            <a:rPr lang="en-GB" sz="2000" b="1" i="1" smtClean="0">
                              <a:solidFill>
                                <a:schemeClr val="bg1"/>
                              </a:solidFill>
                              <a:latin typeface="Cambria Math" panose="02040503050406030204" pitchFamily="18" charset="0"/>
                            </a:rPr>
                            <m:t>+</m:t>
                          </m:r>
                          <m:r>
                            <a:rPr lang="en-GB" sz="2000" b="1" i="1" smtClean="0">
                              <a:solidFill>
                                <a:schemeClr val="bg1"/>
                              </a:solidFill>
                              <a:latin typeface="Cambria Math" panose="02040503050406030204" pitchFamily="18" charset="0"/>
                            </a:rPr>
                            <m:t>𝑭𝑷</m:t>
                          </m:r>
                        </m:den>
                      </m:f>
                    </m:oMath>
                  </m:oMathPara>
                </a14:m>
                <a:endParaRPr lang="en-US" sz="2000" b="1" dirty="0">
                  <a:solidFill>
                    <a:schemeClr val="bg1"/>
                  </a:solidFill>
                </a:endParaRPr>
              </a:p>
            </p:txBody>
          </p:sp>
        </mc:Choice>
        <mc:Fallback xmlns="">
          <p:sp>
            <p:nvSpPr>
              <p:cNvPr id="33" name="TextBox 32">
                <a:extLst>
                  <a:ext uri="{FF2B5EF4-FFF2-40B4-BE49-F238E27FC236}">
                    <a16:creationId xmlns:a16="http://schemas.microsoft.com/office/drawing/2014/main" id="{9A1B3ED4-98B4-5C4C-99B6-FEFE7824D6EA}"/>
                  </a:ext>
                </a:extLst>
              </p:cNvPr>
              <p:cNvSpPr txBox="1">
                <a:spLocks noRot="1" noChangeAspect="1" noMove="1" noResize="1" noEditPoints="1" noAdjustHandles="1" noChangeArrowheads="1" noChangeShapeType="1" noTextEdit="1"/>
              </p:cNvSpPr>
              <p:nvPr/>
            </p:nvSpPr>
            <p:spPr>
              <a:xfrm>
                <a:off x="938177" y="5034033"/>
                <a:ext cx="2659382" cy="581378"/>
              </a:xfrm>
              <a:prstGeom prst="rect">
                <a:avLst/>
              </a:prstGeom>
              <a:blipFill>
                <a:blip r:embed="rId7"/>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804248C8-2726-46B5-A0FA-31404DCCBA08}"/>
              </a:ext>
            </a:extLst>
          </p:cNvPr>
          <p:cNvGrpSpPr/>
          <p:nvPr/>
        </p:nvGrpSpPr>
        <p:grpSpPr>
          <a:xfrm>
            <a:off x="5097372" y="1576593"/>
            <a:ext cx="4770766" cy="4686050"/>
            <a:chOff x="5200139" y="1139111"/>
            <a:chExt cx="4770766" cy="4686050"/>
          </a:xfrm>
        </p:grpSpPr>
        <p:sp>
          <p:nvSpPr>
            <p:cNvPr id="25" name="Rounded Rectangle">
              <a:extLst>
                <a:ext uri="{FF2B5EF4-FFF2-40B4-BE49-F238E27FC236}">
                  <a16:creationId xmlns:a16="http://schemas.microsoft.com/office/drawing/2014/main" id="{84B31E21-1A4A-40EA-BF60-C22871417F61}"/>
                </a:ext>
              </a:extLst>
            </p:cNvPr>
            <p:cNvSpPr/>
            <p:nvPr/>
          </p:nvSpPr>
          <p:spPr>
            <a:xfrm>
              <a:off x="5200139" y="1139111"/>
              <a:ext cx="4770766" cy="4686050"/>
            </a:xfrm>
            <a:prstGeom prst="roundRect">
              <a:avLst>
                <a:gd name="adj" fmla="val 12004"/>
              </a:avLst>
            </a:prstGeom>
            <a:ln w="25400">
              <a:solidFill>
                <a:schemeClr val="bg1"/>
              </a:solidFill>
              <a:miter lim="400000"/>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p>
          </p:txBody>
        </p:sp>
        <p:sp>
          <p:nvSpPr>
            <p:cNvPr id="35" name="Star">
              <a:extLst>
                <a:ext uri="{FF2B5EF4-FFF2-40B4-BE49-F238E27FC236}">
                  <a16:creationId xmlns:a16="http://schemas.microsoft.com/office/drawing/2014/main" id="{1DAAA32A-1BFF-4E12-8FD8-96C37F35F128}"/>
                </a:ext>
              </a:extLst>
            </p:cNvPr>
            <p:cNvSpPr/>
            <p:nvPr/>
          </p:nvSpPr>
          <p:spPr>
            <a:xfrm>
              <a:off x="6840759" y="3166854"/>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6" name="Circle">
              <a:extLst>
                <a:ext uri="{FF2B5EF4-FFF2-40B4-BE49-F238E27FC236}">
                  <a16:creationId xmlns:a16="http://schemas.microsoft.com/office/drawing/2014/main" id="{CDA64A47-DA7D-44B0-87BE-F3219B670F42}"/>
                </a:ext>
              </a:extLst>
            </p:cNvPr>
            <p:cNvSpPr/>
            <p:nvPr/>
          </p:nvSpPr>
          <p:spPr>
            <a:xfrm>
              <a:off x="8096605" y="3129763"/>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7" name="Star">
              <a:extLst>
                <a:ext uri="{FF2B5EF4-FFF2-40B4-BE49-F238E27FC236}">
                  <a16:creationId xmlns:a16="http://schemas.microsoft.com/office/drawing/2014/main" id="{D7A42444-FB5D-488A-950E-69EC9723186A}"/>
                </a:ext>
              </a:extLst>
            </p:cNvPr>
            <p:cNvSpPr/>
            <p:nvPr/>
          </p:nvSpPr>
          <p:spPr>
            <a:xfrm>
              <a:off x="6654227" y="4002761"/>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8" name="Star">
              <a:extLst>
                <a:ext uri="{FF2B5EF4-FFF2-40B4-BE49-F238E27FC236}">
                  <a16:creationId xmlns:a16="http://schemas.microsoft.com/office/drawing/2014/main" id="{D033EC35-3F74-45A7-B48F-F11A62476C5D}"/>
                </a:ext>
              </a:extLst>
            </p:cNvPr>
            <p:cNvSpPr/>
            <p:nvPr/>
          </p:nvSpPr>
          <p:spPr>
            <a:xfrm>
              <a:off x="7505793" y="3213984"/>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9" name="Star">
              <a:extLst>
                <a:ext uri="{FF2B5EF4-FFF2-40B4-BE49-F238E27FC236}">
                  <a16:creationId xmlns:a16="http://schemas.microsoft.com/office/drawing/2014/main" id="{B807F00E-6576-4531-B401-10591EA973F0}"/>
                </a:ext>
              </a:extLst>
            </p:cNvPr>
            <p:cNvSpPr/>
            <p:nvPr/>
          </p:nvSpPr>
          <p:spPr>
            <a:xfrm>
              <a:off x="7344596" y="4002761"/>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0" name="Star">
              <a:extLst>
                <a:ext uri="{FF2B5EF4-FFF2-40B4-BE49-F238E27FC236}">
                  <a16:creationId xmlns:a16="http://schemas.microsoft.com/office/drawing/2014/main" id="{40646363-5811-446E-AE30-26FBE34CB12C}"/>
                </a:ext>
              </a:extLst>
            </p:cNvPr>
            <p:cNvSpPr/>
            <p:nvPr/>
          </p:nvSpPr>
          <p:spPr>
            <a:xfrm>
              <a:off x="7758323" y="3947762"/>
              <a:ext cx="297851" cy="282707"/>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1" name="Circle">
              <a:extLst>
                <a:ext uri="{FF2B5EF4-FFF2-40B4-BE49-F238E27FC236}">
                  <a16:creationId xmlns:a16="http://schemas.microsoft.com/office/drawing/2014/main" id="{2EC037E8-F162-4181-8C12-26F54BF0759B}"/>
                </a:ext>
              </a:extLst>
            </p:cNvPr>
            <p:cNvSpPr/>
            <p:nvPr/>
          </p:nvSpPr>
          <p:spPr>
            <a:xfrm>
              <a:off x="8435646" y="4060067"/>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2" name="Circle">
              <a:extLst>
                <a:ext uri="{FF2B5EF4-FFF2-40B4-BE49-F238E27FC236}">
                  <a16:creationId xmlns:a16="http://schemas.microsoft.com/office/drawing/2014/main" id="{DE090E9C-0F13-457E-AE33-2FAB50A99C5F}"/>
                </a:ext>
              </a:extLst>
            </p:cNvPr>
            <p:cNvSpPr/>
            <p:nvPr/>
          </p:nvSpPr>
          <p:spPr>
            <a:xfrm>
              <a:off x="8374655" y="3459848"/>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3" name="Circle">
              <a:extLst>
                <a:ext uri="{FF2B5EF4-FFF2-40B4-BE49-F238E27FC236}">
                  <a16:creationId xmlns:a16="http://schemas.microsoft.com/office/drawing/2014/main" id="{14FDC592-53F0-4F84-8EA1-0165A9D83D91}"/>
                </a:ext>
              </a:extLst>
            </p:cNvPr>
            <p:cNvSpPr/>
            <p:nvPr/>
          </p:nvSpPr>
          <p:spPr>
            <a:xfrm>
              <a:off x="9176494" y="2742806"/>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4" name="Circle">
              <a:extLst>
                <a:ext uri="{FF2B5EF4-FFF2-40B4-BE49-F238E27FC236}">
                  <a16:creationId xmlns:a16="http://schemas.microsoft.com/office/drawing/2014/main" id="{6DCF3DB2-07AC-4030-90F2-650F9C52A6E6}"/>
                </a:ext>
              </a:extLst>
            </p:cNvPr>
            <p:cNvSpPr/>
            <p:nvPr/>
          </p:nvSpPr>
          <p:spPr>
            <a:xfrm>
              <a:off x="5847465" y="2649592"/>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5" name="Circle">
              <a:extLst>
                <a:ext uri="{FF2B5EF4-FFF2-40B4-BE49-F238E27FC236}">
                  <a16:creationId xmlns:a16="http://schemas.microsoft.com/office/drawing/2014/main" id="{95CCBD19-7628-45ED-9C97-B2ECD77DF707}"/>
                </a:ext>
              </a:extLst>
            </p:cNvPr>
            <p:cNvSpPr/>
            <p:nvPr/>
          </p:nvSpPr>
          <p:spPr>
            <a:xfrm>
              <a:off x="9522899" y="3614134"/>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6" name="Circle">
              <a:extLst>
                <a:ext uri="{FF2B5EF4-FFF2-40B4-BE49-F238E27FC236}">
                  <a16:creationId xmlns:a16="http://schemas.microsoft.com/office/drawing/2014/main" id="{1580E2B8-CC2C-4854-B4B5-3A019CD9CB39}"/>
                </a:ext>
              </a:extLst>
            </p:cNvPr>
            <p:cNvSpPr/>
            <p:nvPr/>
          </p:nvSpPr>
          <p:spPr>
            <a:xfrm>
              <a:off x="9054600" y="3206606"/>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7" name="Circle">
              <a:extLst>
                <a:ext uri="{FF2B5EF4-FFF2-40B4-BE49-F238E27FC236}">
                  <a16:creationId xmlns:a16="http://schemas.microsoft.com/office/drawing/2014/main" id="{091FF163-5EF6-4ED8-BEF4-3C7A5A4E959C}"/>
                </a:ext>
              </a:extLst>
            </p:cNvPr>
            <p:cNvSpPr/>
            <p:nvPr/>
          </p:nvSpPr>
          <p:spPr>
            <a:xfrm>
              <a:off x="5612738" y="3293489"/>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8" name="Circle">
              <a:extLst>
                <a:ext uri="{FF2B5EF4-FFF2-40B4-BE49-F238E27FC236}">
                  <a16:creationId xmlns:a16="http://schemas.microsoft.com/office/drawing/2014/main" id="{D7B2C8B8-C50F-4FE9-8123-235B4ED92D7D}"/>
                </a:ext>
              </a:extLst>
            </p:cNvPr>
            <p:cNvSpPr/>
            <p:nvPr/>
          </p:nvSpPr>
          <p:spPr>
            <a:xfrm>
              <a:off x="6145407" y="3028162"/>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9" name="Circle">
              <a:extLst>
                <a:ext uri="{FF2B5EF4-FFF2-40B4-BE49-F238E27FC236}">
                  <a16:creationId xmlns:a16="http://schemas.microsoft.com/office/drawing/2014/main" id="{DA8452A9-EAE9-4032-B1A8-D714A61DEFCF}"/>
                </a:ext>
              </a:extLst>
            </p:cNvPr>
            <p:cNvSpPr/>
            <p:nvPr/>
          </p:nvSpPr>
          <p:spPr>
            <a:xfrm>
              <a:off x="5686177" y="5319770"/>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0" name="Circle">
              <a:extLst>
                <a:ext uri="{FF2B5EF4-FFF2-40B4-BE49-F238E27FC236}">
                  <a16:creationId xmlns:a16="http://schemas.microsoft.com/office/drawing/2014/main" id="{EA7CCD7B-54CF-4262-929D-22D8CC7D8E16}"/>
                </a:ext>
              </a:extLst>
            </p:cNvPr>
            <p:cNvSpPr/>
            <p:nvPr/>
          </p:nvSpPr>
          <p:spPr>
            <a:xfrm>
              <a:off x="8989472" y="5411899"/>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sp>
        <p:nvSpPr>
          <p:cNvPr id="51" name="Irrelevant items…">
            <a:extLst>
              <a:ext uri="{FF2B5EF4-FFF2-40B4-BE49-F238E27FC236}">
                <a16:creationId xmlns:a16="http://schemas.microsoft.com/office/drawing/2014/main" id="{99C60E71-A018-4A7E-9F84-08925E97FE99}"/>
              </a:ext>
            </a:extLst>
          </p:cNvPr>
          <p:cNvSpPr txBox="1"/>
          <p:nvPr/>
        </p:nvSpPr>
        <p:spPr>
          <a:xfrm>
            <a:off x="9920833" y="4188347"/>
            <a:ext cx="2029274"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lang="en-GB" sz="1600" dirty="0">
                <a:solidFill>
                  <a:srgbClr val="FFFF00"/>
                </a:solidFill>
              </a:rPr>
              <a:t>True Negatives </a:t>
            </a:r>
            <a:r>
              <a:rPr sz="1600" dirty="0">
                <a:solidFill>
                  <a:srgbClr val="FFFF00"/>
                </a:solidFill>
              </a:rPr>
              <a:t>(TN)</a:t>
            </a:r>
          </a:p>
        </p:txBody>
      </p:sp>
      <p:sp>
        <p:nvSpPr>
          <p:cNvPr id="52" name="Irrelevant items…">
            <a:extLst>
              <a:ext uri="{FF2B5EF4-FFF2-40B4-BE49-F238E27FC236}">
                <a16:creationId xmlns:a16="http://schemas.microsoft.com/office/drawing/2014/main" id="{31B83200-4102-4566-9EE0-5C0E2789910E}"/>
              </a:ext>
            </a:extLst>
          </p:cNvPr>
          <p:cNvSpPr txBox="1"/>
          <p:nvPr/>
        </p:nvSpPr>
        <p:spPr>
          <a:xfrm>
            <a:off x="9927488" y="2927526"/>
            <a:ext cx="1950727"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lang="en-GB" sz="1600" dirty="0">
                <a:solidFill>
                  <a:srgbClr val="FFFF00"/>
                </a:solidFill>
              </a:rPr>
              <a:t>True Positives </a:t>
            </a:r>
            <a:r>
              <a:rPr sz="1600" dirty="0">
                <a:solidFill>
                  <a:srgbClr val="FFFF00"/>
                </a:solidFill>
              </a:rPr>
              <a:t>(T</a:t>
            </a:r>
            <a:r>
              <a:rPr lang="en-GB" sz="1600" dirty="0">
                <a:solidFill>
                  <a:srgbClr val="FFFF00"/>
                </a:solidFill>
              </a:rPr>
              <a:t>P</a:t>
            </a:r>
            <a:r>
              <a:rPr sz="1600" dirty="0">
                <a:solidFill>
                  <a:srgbClr val="FFFF00"/>
                </a:solidFill>
              </a:rPr>
              <a:t>)</a:t>
            </a:r>
          </a:p>
        </p:txBody>
      </p:sp>
      <p:sp>
        <p:nvSpPr>
          <p:cNvPr id="53" name="Irrelevant items…">
            <a:extLst>
              <a:ext uri="{FF2B5EF4-FFF2-40B4-BE49-F238E27FC236}">
                <a16:creationId xmlns:a16="http://schemas.microsoft.com/office/drawing/2014/main" id="{1B0F4700-D596-48A8-B9E5-366B67A3D475}"/>
              </a:ext>
            </a:extLst>
          </p:cNvPr>
          <p:cNvSpPr txBox="1"/>
          <p:nvPr/>
        </p:nvSpPr>
        <p:spPr>
          <a:xfrm>
            <a:off x="9876121" y="3323238"/>
            <a:ext cx="2200924"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lang="en-GB" sz="1600" dirty="0">
                <a:solidFill>
                  <a:srgbClr val="FFFF00"/>
                </a:solidFill>
              </a:rPr>
              <a:t>False Negatives </a:t>
            </a:r>
            <a:r>
              <a:rPr sz="1600" dirty="0">
                <a:solidFill>
                  <a:srgbClr val="FFFF00"/>
                </a:solidFill>
              </a:rPr>
              <a:t>(</a:t>
            </a:r>
            <a:r>
              <a:rPr lang="en-GB" sz="1600" dirty="0">
                <a:solidFill>
                  <a:srgbClr val="FFFF00"/>
                </a:solidFill>
              </a:rPr>
              <a:t>F</a:t>
            </a:r>
            <a:r>
              <a:rPr sz="1600" dirty="0">
                <a:solidFill>
                  <a:srgbClr val="FFFF00"/>
                </a:solidFill>
              </a:rPr>
              <a:t>N)</a:t>
            </a:r>
          </a:p>
        </p:txBody>
      </p:sp>
      <p:sp>
        <p:nvSpPr>
          <p:cNvPr id="54" name="Irrelevant items…">
            <a:extLst>
              <a:ext uri="{FF2B5EF4-FFF2-40B4-BE49-F238E27FC236}">
                <a16:creationId xmlns:a16="http://schemas.microsoft.com/office/drawing/2014/main" id="{CFB6DA35-7A84-4D43-ABA7-75E9034C9332}"/>
              </a:ext>
            </a:extLst>
          </p:cNvPr>
          <p:cNvSpPr txBox="1"/>
          <p:nvPr/>
        </p:nvSpPr>
        <p:spPr>
          <a:xfrm>
            <a:off x="9881696" y="3776330"/>
            <a:ext cx="2109553"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lang="en-GB" sz="1600" dirty="0">
                <a:solidFill>
                  <a:srgbClr val="FFFF00"/>
                </a:solidFill>
              </a:rPr>
              <a:t>False Positives </a:t>
            </a:r>
            <a:r>
              <a:rPr sz="1600" dirty="0">
                <a:solidFill>
                  <a:srgbClr val="FFFF00"/>
                </a:solidFill>
              </a:rPr>
              <a:t>(</a:t>
            </a:r>
            <a:r>
              <a:rPr lang="en-GB" sz="1600" dirty="0">
                <a:solidFill>
                  <a:srgbClr val="FFFF00"/>
                </a:solidFill>
              </a:rPr>
              <a:t>FP</a:t>
            </a:r>
            <a:r>
              <a:rPr sz="1600" dirty="0">
                <a:solidFill>
                  <a:srgbClr val="FFFF00"/>
                </a:solidFill>
              </a:rPr>
              <a:t>)</a:t>
            </a:r>
          </a:p>
        </p:txBody>
      </p:sp>
      <p:grpSp>
        <p:nvGrpSpPr>
          <p:cNvPr id="5" name="Group 4">
            <a:extLst>
              <a:ext uri="{FF2B5EF4-FFF2-40B4-BE49-F238E27FC236}">
                <a16:creationId xmlns:a16="http://schemas.microsoft.com/office/drawing/2014/main" id="{2CDD9B38-6187-42FF-9078-AB0D73698FFD}"/>
              </a:ext>
            </a:extLst>
          </p:cNvPr>
          <p:cNvGrpSpPr/>
          <p:nvPr/>
        </p:nvGrpSpPr>
        <p:grpSpPr>
          <a:xfrm>
            <a:off x="6827007" y="4106993"/>
            <a:ext cx="1551707" cy="2049378"/>
            <a:chOff x="6929774" y="3669511"/>
            <a:chExt cx="1551707" cy="2049378"/>
          </a:xfrm>
        </p:grpSpPr>
        <p:sp>
          <p:nvSpPr>
            <p:cNvPr id="21" name="Relevant items…">
              <a:extLst>
                <a:ext uri="{FF2B5EF4-FFF2-40B4-BE49-F238E27FC236}">
                  <a16:creationId xmlns:a16="http://schemas.microsoft.com/office/drawing/2014/main" id="{BAE8C18E-DF64-4C2F-9852-A65EE7304635}"/>
                </a:ext>
              </a:extLst>
            </p:cNvPr>
            <p:cNvSpPr txBox="1"/>
            <p:nvPr/>
          </p:nvSpPr>
          <p:spPr>
            <a:xfrm>
              <a:off x="6929774" y="5123854"/>
              <a:ext cx="1551707" cy="59503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sz="1600" b="1">
                  <a:solidFill>
                    <a:srgbClr val="FFFFFF"/>
                  </a:solidFill>
                  <a:latin typeface="Arial"/>
                  <a:ea typeface="Arial"/>
                  <a:cs typeface="Arial"/>
                  <a:sym typeface="Arial"/>
                </a:defRPr>
              </a:pPr>
              <a:r>
                <a:rPr sz="1600" dirty="0">
                  <a:solidFill>
                    <a:srgbClr val="FFFF00"/>
                  </a:solidFill>
                </a:rPr>
                <a:t>Relevant items</a:t>
              </a:r>
            </a:p>
            <a:p>
              <a:pPr algn="ctr" defTabSz="584200">
                <a:defRPr sz="1600" b="1">
                  <a:solidFill>
                    <a:srgbClr val="FFFFFF"/>
                  </a:solidFill>
                  <a:latin typeface="Arial"/>
                  <a:ea typeface="Arial"/>
                  <a:cs typeface="Arial"/>
                  <a:sym typeface="Arial"/>
                </a:defRPr>
              </a:pPr>
              <a:r>
                <a:rPr sz="1600" dirty="0">
                  <a:solidFill>
                    <a:srgbClr val="FFFF00"/>
                  </a:solidFill>
                </a:rPr>
                <a:t>retrieved (TP)</a:t>
              </a:r>
            </a:p>
          </p:txBody>
        </p:sp>
        <p:sp>
          <p:nvSpPr>
            <p:cNvPr id="22" name="Line">
              <a:extLst>
                <a:ext uri="{FF2B5EF4-FFF2-40B4-BE49-F238E27FC236}">
                  <a16:creationId xmlns:a16="http://schemas.microsoft.com/office/drawing/2014/main" id="{C064F2AB-36EB-45DF-9FD5-326D72C9C6CD}"/>
                </a:ext>
              </a:extLst>
            </p:cNvPr>
            <p:cNvSpPr/>
            <p:nvPr/>
          </p:nvSpPr>
          <p:spPr>
            <a:xfrm>
              <a:off x="7705627" y="3669511"/>
              <a:ext cx="1" cy="1422401"/>
            </a:xfrm>
            <a:prstGeom prst="line">
              <a:avLst/>
            </a:prstGeom>
            <a:ln w="25400">
              <a:solidFill>
                <a:schemeClr val="bg1"/>
              </a:solidFill>
              <a:miter lim="400000"/>
              <a:tailEnd type="stealth"/>
            </a:ln>
          </p:spPr>
          <p:txBody>
            <a:bodyPr lIns="50800" tIns="50800" rIns="50800" bIns="50800" anchor="ctr"/>
            <a:lstStyle/>
            <a:p>
              <a:pPr algn="ctr" defTabSz="584200">
                <a:defRPr sz="2400">
                  <a:solidFill>
                    <a:srgbClr val="FFFFFF"/>
                  </a:solidFill>
                  <a:latin typeface="Helvetica Light"/>
                  <a:ea typeface="Helvetica Light"/>
                  <a:cs typeface="Helvetica Light"/>
                  <a:sym typeface="Helvetica Light"/>
                </a:defRPr>
              </a:pPr>
              <a:endParaRPr sz="2400">
                <a:solidFill>
                  <a:schemeClr val="bg1"/>
                </a:solidFill>
              </a:endParaRPr>
            </a:p>
          </p:txBody>
        </p:sp>
      </p:grpSp>
      <p:sp>
        <p:nvSpPr>
          <p:cNvPr id="61" name="Oval 60">
            <a:extLst>
              <a:ext uri="{FF2B5EF4-FFF2-40B4-BE49-F238E27FC236}">
                <a16:creationId xmlns:a16="http://schemas.microsoft.com/office/drawing/2014/main" id="{F3BF57D0-13B4-4559-823F-37E14A11984B}"/>
              </a:ext>
            </a:extLst>
          </p:cNvPr>
          <p:cNvSpPr/>
          <p:nvPr/>
        </p:nvSpPr>
        <p:spPr>
          <a:xfrm>
            <a:off x="7027860" y="3429000"/>
            <a:ext cx="1772700" cy="1762543"/>
          </a:xfrm>
          <a:prstGeom prst="ellips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any, many more metrics!">
            <a:extLst>
              <a:ext uri="{FF2B5EF4-FFF2-40B4-BE49-F238E27FC236}">
                <a16:creationId xmlns:a16="http://schemas.microsoft.com/office/drawing/2014/main" id="{3845436A-B141-9D47-A5DD-EDF0AE4181DC}"/>
              </a:ext>
            </a:extLst>
          </p:cNvPr>
          <p:cNvSpPr txBox="1"/>
          <p:nvPr/>
        </p:nvSpPr>
        <p:spPr>
          <a:xfrm>
            <a:off x="6290194" y="2933076"/>
            <a:ext cx="714106"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600" b="1">
                <a:solidFill>
                  <a:srgbClr val="FFFFFF"/>
                </a:solidFill>
                <a:latin typeface="Arial"/>
                <a:ea typeface="Arial"/>
                <a:cs typeface="Arial"/>
                <a:sym typeface="Arial"/>
              </a:defRPr>
            </a:lvl1pPr>
          </a:lstStyle>
          <a:p>
            <a:r>
              <a:rPr lang="en-GB" dirty="0">
                <a:solidFill>
                  <a:srgbClr val="FFFF00"/>
                </a:solidFill>
              </a:rPr>
              <a:t>Target</a:t>
            </a:r>
            <a:endParaRPr dirty="0">
              <a:solidFill>
                <a:srgbClr val="FFFF00"/>
              </a:solidFill>
            </a:endParaRPr>
          </a:p>
        </p:txBody>
      </p:sp>
      <p:sp>
        <p:nvSpPr>
          <p:cNvPr id="58" name="Many, many more metrics!">
            <a:extLst>
              <a:ext uri="{FF2B5EF4-FFF2-40B4-BE49-F238E27FC236}">
                <a16:creationId xmlns:a16="http://schemas.microsoft.com/office/drawing/2014/main" id="{BB777BF6-F372-9141-9399-75F1DF51FA82}"/>
              </a:ext>
            </a:extLst>
          </p:cNvPr>
          <p:cNvSpPr txBox="1"/>
          <p:nvPr/>
        </p:nvSpPr>
        <p:spPr>
          <a:xfrm>
            <a:off x="7206604" y="2522082"/>
            <a:ext cx="1992533" cy="34881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1600" b="1">
                <a:solidFill>
                  <a:srgbClr val="FFFFFF"/>
                </a:solidFill>
                <a:latin typeface="Arial"/>
                <a:ea typeface="Arial"/>
                <a:cs typeface="Arial"/>
                <a:sym typeface="Arial"/>
              </a:defRPr>
            </a:lvl1pPr>
          </a:lstStyle>
          <a:p>
            <a:r>
              <a:rPr lang="en-GB" dirty="0">
                <a:solidFill>
                  <a:srgbClr val="FFFF00"/>
                </a:solidFill>
              </a:rPr>
              <a:t>Classified as “star”</a:t>
            </a:r>
            <a:endParaRPr dirty="0">
              <a:solidFill>
                <a:srgbClr val="FFFF00"/>
              </a:solidFill>
            </a:endParaRPr>
          </a:p>
        </p:txBody>
      </p:sp>
      <p:grpSp>
        <p:nvGrpSpPr>
          <p:cNvPr id="8" name="Group 7">
            <a:extLst>
              <a:ext uri="{FF2B5EF4-FFF2-40B4-BE49-F238E27FC236}">
                <a16:creationId xmlns:a16="http://schemas.microsoft.com/office/drawing/2014/main" id="{80D8C5FF-F1D3-C143-9FAB-94E9EAF31995}"/>
              </a:ext>
            </a:extLst>
          </p:cNvPr>
          <p:cNvGrpSpPr/>
          <p:nvPr/>
        </p:nvGrpSpPr>
        <p:grpSpPr>
          <a:xfrm>
            <a:off x="5481809" y="2231931"/>
            <a:ext cx="4112075" cy="635332"/>
            <a:chOff x="5584576" y="1794449"/>
            <a:chExt cx="4112075" cy="635332"/>
          </a:xfrm>
        </p:grpSpPr>
        <p:sp>
          <p:nvSpPr>
            <p:cNvPr id="60" name="Circle">
              <a:extLst>
                <a:ext uri="{FF2B5EF4-FFF2-40B4-BE49-F238E27FC236}">
                  <a16:creationId xmlns:a16="http://schemas.microsoft.com/office/drawing/2014/main" id="{721E3636-876C-B446-BED0-D3D83E36B3F1}"/>
                </a:ext>
              </a:extLst>
            </p:cNvPr>
            <p:cNvSpPr/>
            <p:nvPr/>
          </p:nvSpPr>
          <p:spPr>
            <a:xfrm>
              <a:off x="6024225" y="1794449"/>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2" name="Circle">
              <a:extLst>
                <a:ext uri="{FF2B5EF4-FFF2-40B4-BE49-F238E27FC236}">
                  <a16:creationId xmlns:a16="http://schemas.microsoft.com/office/drawing/2014/main" id="{4ACB384B-DFF5-3140-8F9B-E8719FAD9440}"/>
                </a:ext>
              </a:extLst>
            </p:cNvPr>
            <p:cNvSpPr/>
            <p:nvPr/>
          </p:nvSpPr>
          <p:spPr>
            <a:xfrm>
              <a:off x="9493450" y="2226579"/>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3" name="Circle">
              <a:extLst>
                <a:ext uri="{FF2B5EF4-FFF2-40B4-BE49-F238E27FC236}">
                  <a16:creationId xmlns:a16="http://schemas.microsoft.com/office/drawing/2014/main" id="{2B600265-65A3-1549-9BED-14BF2F8E33B3}"/>
                </a:ext>
              </a:extLst>
            </p:cNvPr>
            <p:cNvSpPr/>
            <p:nvPr/>
          </p:nvSpPr>
          <p:spPr>
            <a:xfrm>
              <a:off x="5584576" y="2086516"/>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64" name="Circle">
              <a:extLst>
                <a:ext uri="{FF2B5EF4-FFF2-40B4-BE49-F238E27FC236}">
                  <a16:creationId xmlns:a16="http://schemas.microsoft.com/office/drawing/2014/main" id="{A8CDC94E-B319-2749-8755-0AA080A6DCF3}"/>
                </a:ext>
              </a:extLst>
            </p:cNvPr>
            <p:cNvSpPr/>
            <p:nvPr/>
          </p:nvSpPr>
          <p:spPr>
            <a:xfrm>
              <a:off x="6701551" y="2037353"/>
              <a:ext cx="203201" cy="203202"/>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cxnSp>
        <p:nvCxnSpPr>
          <p:cNvPr id="10" name="Straight Arrow Connector 9">
            <a:extLst>
              <a:ext uri="{FF2B5EF4-FFF2-40B4-BE49-F238E27FC236}">
                <a16:creationId xmlns:a16="http://schemas.microsoft.com/office/drawing/2014/main" id="{8D593A2F-295F-494B-AD50-6225F1240A45}"/>
              </a:ext>
            </a:extLst>
          </p:cNvPr>
          <p:cNvCxnSpPr/>
          <p:nvPr/>
        </p:nvCxnSpPr>
        <p:spPr>
          <a:xfrm>
            <a:off x="6615474" y="3270594"/>
            <a:ext cx="148926" cy="2257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38FC08F-CE74-ED4A-B2B1-68A467F6F17A}"/>
              </a:ext>
            </a:extLst>
          </p:cNvPr>
          <p:cNvCxnSpPr>
            <a:cxnSpLocks/>
          </p:cNvCxnSpPr>
          <p:nvPr/>
        </p:nvCxnSpPr>
        <p:spPr>
          <a:xfrm flipH="1">
            <a:off x="8095438" y="2872450"/>
            <a:ext cx="66315" cy="511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Many, many more metrics!">
            <a:extLst>
              <a:ext uri="{FF2B5EF4-FFF2-40B4-BE49-F238E27FC236}">
                <a16:creationId xmlns:a16="http://schemas.microsoft.com/office/drawing/2014/main" id="{D2EC1F3D-9909-7443-83B6-92C6517C73F8}"/>
              </a:ext>
            </a:extLst>
          </p:cNvPr>
          <p:cNvSpPr txBox="1"/>
          <p:nvPr/>
        </p:nvSpPr>
        <p:spPr>
          <a:xfrm>
            <a:off x="766539" y="1937155"/>
            <a:ext cx="3304955" cy="1087477"/>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584200">
              <a:defRPr sz="1600" b="1">
                <a:solidFill>
                  <a:srgbClr val="FFFFFF"/>
                </a:solidFill>
                <a:latin typeface="Arial"/>
                <a:ea typeface="Arial"/>
                <a:cs typeface="Arial"/>
                <a:sym typeface="Arial"/>
              </a:defRPr>
            </a:lvl1pPr>
          </a:lstStyle>
          <a:p>
            <a:r>
              <a:rPr lang="en-GB" dirty="0">
                <a:solidFill>
                  <a:srgbClr val="FFFF00"/>
                </a:solidFill>
              </a:rPr>
              <a:t>By counting the outcomes, we can evaluate performance. To do this we use “metrics” that quantify performance.</a:t>
            </a:r>
            <a:endParaRPr dirty="0">
              <a:solidFill>
                <a:srgbClr val="FFFF00"/>
              </a:solidFill>
            </a:endParaRPr>
          </a:p>
        </p:txBody>
      </p:sp>
      <p:pic>
        <p:nvPicPr>
          <p:cNvPr id="66" name="Picture 65">
            <a:extLst>
              <a:ext uri="{FF2B5EF4-FFF2-40B4-BE49-F238E27FC236}">
                <a16:creationId xmlns:a16="http://schemas.microsoft.com/office/drawing/2014/main" id="{0122B93A-B16A-4C63-8AA0-AE9337F21E2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2650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6" grpId="0" animBg="1"/>
      <p:bldP spid="30" grpId="0" animBg="1"/>
      <p:bldP spid="2" grpId="0"/>
      <p:bldP spid="32" grpId="0"/>
      <p:bldP spid="33" grpId="0"/>
      <p:bldP spid="51" grpId="0" animBg="1"/>
      <p:bldP spid="52" grpId="0" animBg="1"/>
      <p:bldP spid="53" grpId="0" animBg="1"/>
      <p:bldP spid="54" grpId="0" animBg="1"/>
      <p:bldP spid="61" grpId="0" animBg="1"/>
      <p:bldP spid="57" grpId="0" animBg="1"/>
      <p:bldP spid="58" grpId="0" animBg="1"/>
      <p:bldP spid="6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BBEC0DE1-2709-4D7C-8CA2-915CD827C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Practical Evaluation</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9" name="Oval">
            <a:extLst>
              <a:ext uri="{FF2B5EF4-FFF2-40B4-BE49-F238E27FC236}">
                <a16:creationId xmlns:a16="http://schemas.microsoft.com/office/drawing/2014/main" id="{704D5B2F-B2DD-44E5-9574-0F93CC02E60A}"/>
              </a:ext>
            </a:extLst>
          </p:cNvPr>
          <p:cNvSpPr/>
          <p:nvPr/>
        </p:nvSpPr>
        <p:spPr>
          <a:xfrm>
            <a:off x="1005118" y="2417532"/>
            <a:ext cx="2925024" cy="2860026"/>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grpSp>
        <p:nvGrpSpPr>
          <p:cNvPr id="30" name="Group">
            <a:extLst>
              <a:ext uri="{FF2B5EF4-FFF2-40B4-BE49-F238E27FC236}">
                <a16:creationId xmlns:a16="http://schemas.microsoft.com/office/drawing/2014/main" id="{28BF24F1-BF40-4BBE-A051-AD4062ED5B76}"/>
              </a:ext>
            </a:extLst>
          </p:cNvPr>
          <p:cNvGrpSpPr/>
          <p:nvPr/>
        </p:nvGrpSpPr>
        <p:grpSpPr>
          <a:xfrm>
            <a:off x="1283324" y="3627800"/>
            <a:ext cx="1113491" cy="1118878"/>
            <a:chOff x="0" y="0"/>
            <a:chExt cx="1113489" cy="1118877"/>
          </a:xfrm>
        </p:grpSpPr>
        <p:sp>
          <p:nvSpPr>
            <p:cNvPr id="31" name="Star">
              <a:extLst>
                <a:ext uri="{FF2B5EF4-FFF2-40B4-BE49-F238E27FC236}">
                  <a16:creationId xmlns:a16="http://schemas.microsoft.com/office/drawing/2014/main" id="{5111E5E2-EE2E-4992-A443-069F912AE951}"/>
                </a:ext>
              </a:extLst>
            </p:cNvP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2" name="Circle">
              <a:extLst>
                <a:ext uri="{FF2B5EF4-FFF2-40B4-BE49-F238E27FC236}">
                  <a16:creationId xmlns:a16="http://schemas.microsoft.com/office/drawing/2014/main" id="{F1C1A118-398B-4D4E-B76F-989C65AC2562}"/>
                </a:ext>
              </a:extLst>
            </p:cNvPr>
            <p:cNvSpPr/>
            <p:nvPr/>
          </p:nvSpPr>
          <p:spPr>
            <a:xfrm>
              <a:off x="655533" y="104172"/>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3" name="Star">
              <a:extLst>
                <a:ext uri="{FF2B5EF4-FFF2-40B4-BE49-F238E27FC236}">
                  <a16:creationId xmlns:a16="http://schemas.microsoft.com/office/drawing/2014/main" id="{4DD9C00A-DB00-4A4E-87FE-AD9652C5925F}"/>
                </a:ext>
              </a:extLst>
            </p:cNvP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4" name="Circle">
              <a:extLst>
                <a:ext uri="{FF2B5EF4-FFF2-40B4-BE49-F238E27FC236}">
                  <a16:creationId xmlns:a16="http://schemas.microsoft.com/office/drawing/2014/main" id="{CEAC22EF-1C75-4A44-BAF0-854E610CE5FF}"/>
                </a:ext>
              </a:extLst>
            </p:cNvPr>
            <p:cNvSpPr/>
            <p:nvPr/>
          </p:nvSpPr>
          <p:spPr>
            <a:xfrm>
              <a:off x="301196" y="721487"/>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5" name="Star">
              <a:extLst>
                <a:ext uri="{FF2B5EF4-FFF2-40B4-BE49-F238E27FC236}">
                  <a16:creationId xmlns:a16="http://schemas.microsoft.com/office/drawing/2014/main" id="{77C7E2A8-5C92-4D36-9432-EDE7A0D346BF}"/>
                </a:ext>
              </a:extLst>
            </p:cNvP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ircle">
              <a:extLst>
                <a:ext uri="{FF2B5EF4-FFF2-40B4-BE49-F238E27FC236}">
                  <a16:creationId xmlns:a16="http://schemas.microsoft.com/office/drawing/2014/main" id="{9AF0482B-A585-4622-9CCF-C97C83C90459}"/>
                </a:ext>
              </a:extLst>
            </p:cNvPr>
            <p:cNvSpPr/>
            <p:nvPr/>
          </p:nvSpPr>
          <p:spPr>
            <a:xfrm>
              <a:off x="655533"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7" name="Star">
              <a:extLst>
                <a:ext uri="{FF2B5EF4-FFF2-40B4-BE49-F238E27FC236}">
                  <a16:creationId xmlns:a16="http://schemas.microsoft.com/office/drawing/2014/main" id="{16237E4D-AADD-47B0-89DC-5751C3F653F2}"/>
                </a:ext>
              </a:extLst>
            </p:cNvP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Circle">
              <a:extLst>
                <a:ext uri="{FF2B5EF4-FFF2-40B4-BE49-F238E27FC236}">
                  <a16:creationId xmlns:a16="http://schemas.microsoft.com/office/drawing/2014/main" id="{A27BEBBC-8082-49AF-B718-CDA41C1C1FAB}"/>
                </a:ext>
              </a:extLst>
            </p:cNvPr>
            <p:cNvSpPr/>
            <p:nvPr/>
          </p:nvSpPr>
          <p:spPr>
            <a:xfrm>
              <a:off x="116790" y="15783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9" name="Star">
              <a:extLst>
                <a:ext uri="{FF2B5EF4-FFF2-40B4-BE49-F238E27FC236}">
                  <a16:creationId xmlns:a16="http://schemas.microsoft.com/office/drawing/2014/main" id="{94BC5060-8D1D-49F5-BF84-7C6C6A7B1219}"/>
                </a:ext>
              </a:extLst>
            </p:cNvP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0" name="Star">
              <a:extLst>
                <a:ext uri="{FF2B5EF4-FFF2-40B4-BE49-F238E27FC236}">
                  <a16:creationId xmlns:a16="http://schemas.microsoft.com/office/drawing/2014/main" id="{A2B9B1A9-699D-450C-898D-0B5EE2CEFB67}"/>
                </a:ext>
              </a:extLst>
            </p:cNvP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1" name="Star">
              <a:extLst>
                <a:ext uri="{FF2B5EF4-FFF2-40B4-BE49-F238E27FC236}">
                  <a16:creationId xmlns:a16="http://schemas.microsoft.com/office/drawing/2014/main" id="{0026F68D-197E-404F-AACE-1E88E1562D3E}"/>
                </a:ext>
              </a:extLst>
            </p:cNvP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Star">
              <a:extLst>
                <a:ext uri="{FF2B5EF4-FFF2-40B4-BE49-F238E27FC236}">
                  <a16:creationId xmlns:a16="http://schemas.microsoft.com/office/drawing/2014/main" id="{3974AE50-7726-48B8-BD41-3CC472EC9A7F}"/>
                </a:ext>
              </a:extLst>
            </p:cNvP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3" name="Star">
              <a:extLst>
                <a:ext uri="{FF2B5EF4-FFF2-40B4-BE49-F238E27FC236}">
                  <a16:creationId xmlns:a16="http://schemas.microsoft.com/office/drawing/2014/main" id="{E86CCB12-7803-41EB-ACDB-8287B014BBB5}"/>
                </a:ext>
              </a:extLst>
            </p:cNvP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4" name="Star">
              <a:extLst>
                <a:ext uri="{FF2B5EF4-FFF2-40B4-BE49-F238E27FC236}">
                  <a16:creationId xmlns:a16="http://schemas.microsoft.com/office/drawing/2014/main" id="{B543ACAD-7D94-44CF-BB27-BC7B9613D0BA}"/>
                </a:ext>
              </a:extLst>
            </p:cNvP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5" name="Star">
              <a:extLst>
                <a:ext uri="{FF2B5EF4-FFF2-40B4-BE49-F238E27FC236}">
                  <a16:creationId xmlns:a16="http://schemas.microsoft.com/office/drawing/2014/main" id="{6C012E94-29E4-4D57-8607-BFE4BDD41722}"/>
                </a:ext>
              </a:extLst>
            </p:cNvP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Star">
              <a:extLst>
                <a:ext uri="{FF2B5EF4-FFF2-40B4-BE49-F238E27FC236}">
                  <a16:creationId xmlns:a16="http://schemas.microsoft.com/office/drawing/2014/main" id="{EA6D5C2D-8C47-4AAD-A10F-1A34BF7CB6AA}"/>
                </a:ext>
              </a:extLst>
            </p:cNvP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7" name="Circle">
              <a:extLst>
                <a:ext uri="{FF2B5EF4-FFF2-40B4-BE49-F238E27FC236}">
                  <a16:creationId xmlns:a16="http://schemas.microsoft.com/office/drawing/2014/main" id="{AA9C812E-4542-444D-8DFB-7CD6DBC73E0B}"/>
                </a:ext>
              </a:extLst>
            </p:cNvPr>
            <p:cNvSpPr/>
            <p:nvPr/>
          </p:nvSpPr>
          <p:spPr>
            <a:xfrm>
              <a:off x="208454" y="54225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Circle">
              <a:extLst>
                <a:ext uri="{FF2B5EF4-FFF2-40B4-BE49-F238E27FC236}">
                  <a16:creationId xmlns:a16="http://schemas.microsoft.com/office/drawing/2014/main" id="{D1B1160A-6983-4B59-A5B4-A045D748DDA5}"/>
                </a:ext>
              </a:extLst>
            </p:cNvPr>
            <p:cNvSpPr/>
            <p:nvPr/>
          </p:nvSpPr>
          <p:spPr>
            <a:xfrm>
              <a:off x="0"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ircle">
              <a:extLst>
                <a:ext uri="{FF2B5EF4-FFF2-40B4-BE49-F238E27FC236}">
                  <a16:creationId xmlns:a16="http://schemas.microsoft.com/office/drawing/2014/main" id="{2F512C33-558B-4EC4-9CE0-82FCB9E77343}"/>
                </a:ext>
              </a:extLst>
            </p:cNvPr>
            <p:cNvSpPr/>
            <p:nvPr/>
          </p:nvSpPr>
          <p:spPr>
            <a:xfrm>
              <a:off x="511405" y="362760"/>
              <a:ext cx="94778" cy="94779"/>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Circle">
              <a:extLst>
                <a:ext uri="{FF2B5EF4-FFF2-40B4-BE49-F238E27FC236}">
                  <a16:creationId xmlns:a16="http://schemas.microsoft.com/office/drawing/2014/main" id="{2A1C8C25-39DE-4741-A2CB-D452A3DBC50F}"/>
                </a:ext>
              </a:extLst>
            </p:cNvPr>
            <p:cNvSpPr/>
            <p:nvPr/>
          </p:nvSpPr>
          <p:spPr>
            <a:xfrm>
              <a:off x="58621"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1" name="Circle">
              <a:extLst>
                <a:ext uri="{FF2B5EF4-FFF2-40B4-BE49-F238E27FC236}">
                  <a16:creationId xmlns:a16="http://schemas.microsoft.com/office/drawing/2014/main" id="{3DB34100-B040-4A06-82BD-93513613B966}"/>
                </a:ext>
              </a:extLst>
            </p:cNvPr>
            <p:cNvSpPr/>
            <p:nvPr/>
          </p:nvSpPr>
          <p:spPr>
            <a:xfrm>
              <a:off x="310285"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2" name="Circle">
              <a:extLst>
                <a:ext uri="{FF2B5EF4-FFF2-40B4-BE49-F238E27FC236}">
                  <a16:creationId xmlns:a16="http://schemas.microsoft.com/office/drawing/2014/main" id="{F09CEFD3-F2AD-4357-A7B7-B5D819FF1AA5}"/>
                </a:ext>
              </a:extLst>
            </p:cNvPr>
            <p:cNvSpPr/>
            <p:nvPr/>
          </p:nvSpPr>
          <p:spPr>
            <a:xfrm>
              <a:off x="708742" y="45527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3" name="Circle">
              <a:extLst>
                <a:ext uri="{FF2B5EF4-FFF2-40B4-BE49-F238E27FC236}">
                  <a16:creationId xmlns:a16="http://schemas.microsoft.com/office/drawing/2014/main" id="{8E145946-35D0-4345-A600-744F56A79642}"/>
                </a:ext>
              </a:extLst>
            </p:cNvPr>
            <p:cNvSpPr/>
            <p:nvPr/>
          </p:nvSpPr>
          <p:spPr>
            <a:xfrm>
              <a:off x="445397" y="102168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4" name="Circle">
              <a:extLst>
                <a:ext uri="{FF2B5EF4-FFF2-40B4-BE49-F238E27FC236}">
                  <a16:creationId xmlns:a16="http://schemas.microsoft.com/office/drawing/2014/main" id="{BB3BCF20-CB8E-42E8-B942-8FC6747A9710}"/>
                </a:ext>
              </a:extLst>
            </p:cNvPr>
            <p:cNvSpPr/>
            <p:nvPr/>
          </p:nvSpPr>
          <p:spPr>
            <a:xfrm>
              <a:off x="655533" y="102410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grpSp>
      <p:grpSp>
        <p:nvGrpSpPr>
          <p:cNvPr id="55" name="Group">
            <a:extLst>
              <a:ext uri="{FF2B5EF4-FFF2-40B4-BE49-F238E27FC236}">
                <a16:creationId xmlns:a16="http://schemas.microsoft.com/office/drawing/2014/main" id="{A373A797-7B03-4E4E-9AEF-E31853B259B3}"/>
              </a:ext>
            </a:extLst>
          </p:cNvPr>
          <p:cNvGrpSpPr/>
          <p:nvPr/>
        </p:nvGrpSpPr>
        <p:grpSpPr>
          <a:xfrm>
            <a:off x="1909728" y="2493093"/>
            <a:ext cx="1113491" cy="1118878"/>
            <a:chOff x="0" y="0"/>
            <a:chExt cx="1113489" cy="1118877"/>
          </a:xfrm>
        </p:grpSpPr>
        <p:sp>
          <p:nvSpPr>
            <p:cNvPr id="56" name="Star">
              <a:extLst>
                <a:ext uri="{FF2B5EF4-FFF2-40B4-BE49-F238E27FC236}">
                  <a16:creationId xmlns:a16="http://schemas.microsoft.com/office/drawing/2014/main" id="{CE64CC51-94D7-44CD-8BCF-EB8C2C9C71C0}"/>
                </a:ext>
              </a:extLst>
            </p:cNvP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7" name="Circle">
              <a:extLst>
                <a:ext uri="{FF2B5EF4-FFF2-40B4-BE49-F238E27FC236}">
                  <a16:creationId xmlns:a16="http://schemas.microsoft.com/office/drawing/2014/main" id="{058D4548-9172-4453-A0D2-2F7E2CF23538}"/>
                </a:ext>
              </a:extLst>
            </p:cNvPr>
            <p:cNvSpPr/>
            <p:nvPr/>
          </p:nvSpPr>
          <p:spPr>
            <a:xfrm>
              <a:off x="655533" y="104172"/>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8" name="Star">
              <a:extLst>
                <a:ext uri="{FF2B5EF4-FFF2-40B4-BE49-F238E27FC236}">
                  <a16:creationId xmlns:a16="http://schemas.microsoft.com/office/drawing/2014/main" id="{24427140-A3F9-4BCB-9DA6-10BFB2B1BF58}"/>
                </a:ext>
              </a:extLst>
            </p:cNvP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9" name="Circle">
              <a:extLst>
                <a:ext uri="{FF2B5EF4-FFF2-40B4-BE49-F238E27FC236}">
                  <a16:creationId xmlns:a16="http://schemas.microsoft.com/office/drawing/2014/main" id="{1214AB54-6F2E-4DB2-92D6-7BB27A8CCCDD}"/>
                </a:ext>
              </a:extLst>
            </p:cNvPr>
            <p:cNvSpPr/>
            <p:nvPr/>
          </p:nvSpPr>
          <p:spPr>
            <a:xfrm>
              <a:off x="301196" y="721487"/>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0" name="Star">
              <a:extLst>
                <a:ext uri="{FF2B5EF4-FFF2-40B4-BE49-F238E27FC236}">
                  <a16:creationId xmlns:a16="http://schemas.microsoft.com/office/drawing/2014/main" id="{194C3C23-3372-4406-A9C7-E9E4E3199442}"/>
                </a:ext>
              </a:extLst>
            </p:cNvP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1" name="Circle">
              <a:extLst>
                <a:ext uri="{FF2B5EF4-FFF2-40B4-BE49-F238E27FC236}">
                  <a16:creationId xmlns:a16="http://schemas.microsoft.com/office/drawing/2014/main" id="{9C2AFD02-AF89-4A7F-AE0E-D3D09C16F645}"/>
                </a:ext>
              </a:extLst>
            </p:cNvPr>
            <p:cNvSpPr/>
            <p:nvPr/>
          </p:nvSpPr>
          <p:spPr>
            <a:xfrm>
              <a:off x="655533"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2" name="Star">
              <a:extLst>
                <a:ext uri="{FF2B5EF4-FFF2-40B4-BE49-F238E27FC236}">
                  <a16:creationId xmlns:a16="http://schemas.microsoft.com/office/drawing/2014/main" id="{3A3DAF68-6FA1-44FB-B30C-923494BCB08A}"/>
                </a:ext>
              </a:extLst>
            </p:cNvP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3" name="Circle">
              <a:extLst>
                <a:ext uri="{FF2B5EF4-FFF2-40B4-BE49-F238E27FC236}">
                  <a16:creationId xmlns:a16="http://schemas.microsoft.com/office/drawing/2014/main" id="{CAEFA5F0-D15D-460A-99F8-C51EBF5A67BA}"/>
                </a:ext>
              </a:extLst>
            </p:cNvPr>
            <p:cNvSpPr/>
            <p:nvPr/>
          </p:nvSpPr>
          <p:spPr>
            <a:xfrm>
              <a:off x="116790" y="15783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4" name="Star">
              <a:extLst>
                <a:ext uri="{FF2B5EF4-FFF2-40B4-BE49-F238E27FC236}">
                  <a16:creationId xmlns:a16="http://schemas.microsoft.com/office/drawing/2014/main" id="{928CED59-84DF-4867-A64B-7D02735ED7BE}"/>
                </a:ext>
              </a:extLst>
            </p:cNvP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5" name="Star">
              <a:extLst>
                <a:ext uri="{FF2B5EF4-FFF2-40B4-BE49-F238E27FC236}">
                  <a16:creationId xmlns:a16="http://schemas.microsoft.com/office/drawing/2014/main" id="{085A6CF0-2025-4FB2-8E2D-90BB533C9436}"/>
                </a:ext>
              </a:extLst>
            </p:cNvP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6" name="Star">
              <a:extLst>
                <a:ext uri="{FF2B5EF4-FFF2-40B4-BE49-F238E27FC236}">
                  <a16:creationId xmlns:a16="http://schemas.microsoft.com/office/drawing/2014/main" id="{8DD2797F-D19C-4EAB-B70E-79CA1444D4F1}"/>
                </a:ext>
              </a:extLst>
            </p:cNvP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7" name="Star">
              <a:extLst>
                <a:ext uri="{FF2B5EF4-FFF2-40B4-BE49-F238E27FC236}">
                  <a16:creationId xmlns:a16="http://schemas.microsoft.com/office/drawing/2014/main" id="{9D2B26EF-4802-4F5E-97FC-22B583B4D854}"/>
                </a:ext>
              </a:extLst>
            </p:cNvP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8" name="Star">
              <a:extLst>
                <a:ext uri="{FF2B5EF4-FFF2-40B4-BE49-F238E27FC236}">
                  <a16:creationId xmlns:a16="http://schemas.microsoft.com/office/drawing/2014/main" id="{6D7F0417-8C6D-4964-8FE5-75954DB2B89F}"/>
                </a:ext>
              </a:extLst>
            </p:cNvP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9" name="Star">
              <a:extLst>
                <a:ext uri="{FF2B5EF4-FFF2-40B4-BE49-F238E27FC236}">
                  <a16:creationId xmlns:a16="http://schemas.microsoft.com/office/drawing/2014/main" id="{B49AC011-C2EB-4ABD-A764-3C97575EC858}"/>
                </a:ext>
              </a:extLst>
            </p:cNvP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0" name="Star">
              <a:extLst>
                <a:ext uri="{FF2B5EF4-FFF2-40B4-BE49-F238E27FC236}">
                  <a16:creationId xmlns:a16="http://schemas.microsoft.com/office/drawing/2014/main" id="{74FD4716-8239-4002-A689-D2B2BE1C9270}"/>
                </a:ext>
              </a:extLst>
            </p:cNvP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1" name="Star">
              <a:extLst>
                <a:ext uri="{FF2B5EF4-FFF2-40B4-BE49-F238E27FC236}">
                  <a16:creationId xmlns:a16="http://schemas.microsoft.com/office/drawing/2014/main" id="{5AE78EAB-B8CC-4E24-AC1A-FD6EE4BF3EEF}"/>
                </a:ext>
              </a:extLst>
            </p:cNvP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2" name="Circle">
              <a:extLst>
                <a:ext uri="{FF2B5EF4-FFF2-40B4-BE49-F238E27FC236}">
                  <a16:creationId xmlns:a16="http://schemas.microsoft.com/office/drawing/2014/main" id="{1010C6F6-F418-462F-9B53-2C9D0782A4BC}"/>
                </a:ext>
              </a:extLst>
            </p:cNvPr>
            <p:cNvSpPr/>
            <p:nvPr/>
          </p:nvSpPr>
          <p:spPr>
            <a:xfrm>
              <a:off x="208454" y="54225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3" name="Circle">
              <a:extLst>
                <a:ext uri="{FF2B5EF4-FFF2-40B4-BE49-F238E27FC236}">
                  <a16:creationId xmlns:a16="http://schemas.microsoft.com/office/drawing/2014/main" id="{9FBF2437-0340-4266-A832-A753131E32AA}"/>
                </a:ext>
              </a:extLst>
            </p:cNvPr>
            <p:cNvSpPr/>
            <p:nvPr/>
          </p:nvSpPr>
          <p:spPr>
            <a:xfrm>
              <a:off x="0"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4" name="Circle">
              <a:extLst>
                <a:ext uri="{FF2B5EF4-FFF2-40B4-BE49-F238E27FC236}">
                  <a16:creationId xmlns:a16="http://schemas.microsoft.com/office/drawing/2014/main" id="{FA790B2B-7666-4795-A504-C856BAA87798}"/>
                </a:ext>
              </a:extLst>
            </p:cNvPr>
            <p:cNvSpPr/>
            <p:nvPr/>
          </p:nvSpPr>
          <p:spPr>
            <a:xfrm>
              <a:off x="511405" y="362760"/>
              <a:ext cx="94778" cy="94779"/>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5" name="Circle">
              <a:extLst>
                <a:ext uri="{FF2B5EF4-FFF2-40B4-BE49-F238E27FC236}">
                  <a16:creationId xmlns:a16="http://schemas.microsoft.com/office/drawing/2014/main" id="{97D152D8-D8AB-4C04-ABAD-4DD51CD1B971}"/>
                </a:ext>
              </a:extLst>
            </p:cNvPr>
            <p:cNvSpPr/>
            <p:nvPr/>
          </p:nvSpPr>
          <p:spPr>
            <a:xfrm>
              <a:off x="58621"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6" name="Circle">
              <a:extLst>
                <a:ext uri="{FF2B5EF4-FFF2-40B4-BE49-F238E27FC236}">
                  <a16:creationId xmlns:a16="http://schemas.microsoft.com/office/drawing/2014/main" id="{BA2121F6-9BC2-47F9-9B91-369A5E888471}"/>
                </a:ext>
              </a:extLst>
            </p:cNvPr>
            <p:cNvSpPr/>
            <p:nvPr/>
          </p:nvSpPr>
          <p:spPr>
            <a:xfrm>
              <a:off x="310285"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7" name="Circle">
              <a:extLst>
                <a:ext uri="{FF2B5EF4-FFF2-40B4-BE49-F238E27FC236}">
                  <a16:creationId xmlns:a16="http://schemas.microsoft.com/office/drawing/2014/main" id="{9246250A-11CB-42D1-BAC4-967F450484D4}"/>
                </a:ext>
              </a:extLst>
            </p:cNvPr>
            <p:cNvSpPr/>
            <p:nvPr/>
          </p:nvSpPr>
          <p:spPr>
            <a:xfrm>
              <a:off x="708742" y="45527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8" name="Circle">
              <a:extLst>
                <a:ext uri="{FF2B5EF4-FFF2-40B4-BE49-F238E27FC236}">
                  <a16:creationId xmlns:a16="http://schemas.microsoft.com/office/drawing/2014/main" id="{C1923152-0CBA-44E9-A45A-B57ADCE46D02}"/>
                </a:ext>
              </a:extLst>
            </p:cNvPr>
            <p:cNvSpPr/>
            <p:nvPr/>
          </p:nvSpPr>
          <p:spPr>
            <a:xfrm>
              <a:off x="445397" y="102168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79" name="Circle">
              <a:extLst>
                <a:ext uri="{FF2B5EF4-FFF2-40B4-BE49-F238E27FC236}">
                  <a16:creationId xmlns:a16="http://schemas.microsoft.com/office/drawing/2014/main" id="{C023D816-11D5-42EE-8A4B-70450A638C01}"/>
                </a:ext>
              </a:extLst>
            </p:cNvPr>
            <p:cNvSpPr/>
            <p:nvPr/>
          </p:nvSpPr>
          <p:spPr>
            <a:xfrm>
              <a:off x="655533" y="102410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grpSp>
      <p:grpSp>
        <p:nvGrpSpPr>
          <p:cNvPr id="80" name="Group">
            <a:extLst>
              <a:ext uri="{FF2B5EF4-FFF2-40B4-BE49-F238E27FC236}">
                <a16:creationId xmlns:a16="http://schemas.microsoft.com/office/drawing/2014/main" id="{BC1729AB-6273-4953-9FDC-9D902997A7DB}"/>
              </a:ext>
            </a:extLst>
          </p:cNvPr>
          <p:cNvGrpSpPr/>
          <p:nvPr/>
        </p:nvGrpSpPr>
        <p:grpSpPr>
          <a:xfrm>
            <a:off x="1186890" y="2708276"/>
            <a:ext cx="2588596" cy="2408487"/>
            <a:chOff x="-1371049" y="-919525"/>
            <a:chExt cx="2588595" cy="2408486"/>
          </a:xfrm>
        </p:grpSpPr>
        <p:sp>
          <p:nvSpPr>
            <p:cNvPr id="81" name="Star">
              <a:extLst>
                <a:ext uri="{FF2B5EF4-FFF2-40B4-BE49-F238E27FC236}">
                  <a16:creationId xmlns:a16="http://schemas.microsoft.com/office/drawing/2014/main" id="{BC31095D-CF11-453F-8574-DD51452AE2FE}"/>
                </a:ext>
              </a:extLst>
            </p:cNvPr>
            <p:cNvSpPr/>
            <p:nvPr/>
          </p:nvSpPr>
          <p:spPr>
            <a:xfrm>
              <a:off x="513768" y="0"/>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2" name="Circle">
              <a:extLst>
                <a:ext uri="{FF2B5EF4-FFF2-40B4-BE49-F238E27FC236}">
                  <a16:creationId xmlns:a16="http://schemas.microsoft.com/office/drawing/2014/main" id="{5258AB56-CA1D-4C70-A13C-45F932D2A035}"/>
                </a:ext>
              </a:extLst>
            </p:cNvPr>
            <p:cNvSpPr/>
            <p:nvPr/>
          </p:nvSpPr>
          <p:spPr>
            <a:xfrm>
              <a:off x="655533" y="104172"/>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3" name="Star">
              <a:extLst>
                <a:ext uri="{FF2B5EF4-FFF2-40B4-BE49-F238E27FC236}">
                  <a16:creationId xmlns:a16="http://schemas.microsoft.com/office/drawing/2014/main" id="{752BFF10-3B42-4DD1-8BC7-0E546FB08989}"/>
                </a:ext>
              </a:extLst>
            </p:cNvPr>
            <p:cNvSpPr/>
            <p:nvPr/>
          </p:nvSpPr>
          <p:spPr>
            <a:xfrm>
              <a:off x="491394" y="778866"/>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4" name="Circle">
              <a:extLst>
                <a:ext uri="{FF2B5EF4-FFF2-40B4-BE49-F238E27FC236}">
                  <a16:creationId xmlns:a16="http://schemas.microsoft.com/office/drawing/2014/main" id="{AE0CBF97-A544-482B-BDEF-990A5330F2E1}"/>
                </a:ext>
              </a:extLst>
            </p:cNvPr>
            <p:cNvSpPr/>
            <p:nvPr/>
          </p:nvSpPr>
          <p:spPr>
            <a:xfrm>
              <a:off x="301196" y="721487"/>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5" name="Star">
              <a:extLst>
                <a:ext uri="{FF2B5EF4-FFF2-40B4-BE49-F238E27FC236}">
                  <a16:creationId xmlns:a16="http://schemas.microsoft.com/office/drawing/2014/main" id="{51F319B6-B871-4636-815E-176C788D3F43}"/>
                </a:ext>
              </a:extLst>
            </p:cNvPr>
            <p:cNvSpPr/>
            <p:nvPr/>
          </p:nvSpPr>
          <p:spPr>
            <a:xfrm>
              <a:off x="845731" y="652052"/>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6" name="Circle">
              <a:extLst>
                <a:ext uri="{FF2B5EF4-FFF2-40B4-BE49-F238E27FC236}">
                  <a16:creationId xmlns:a16="http://schemas.microsoft.com/office/drawing/2014/main" id="{657648A7-8135-4EDD-B339-5F9FB801F061}"/>
                </a:ext>
              </a:extLst>
            </p:cNvPr>
            <p:cNvSpPr/>
            <p:nvPr/>
          </p:nvSpPr>
          <p:spPr>
            <a:xfrm>
              <a:off x="655533"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7" name="Star">
              <a:extLst>
                <a:ext uri="{FF2B5EF4-FFF2-40B4-BE49-F238E27FC236}">
                  <a16:creationId xmlns:a16="http://schemas.microsoft.com/office/drawing/2014/main" id="{B2E7699A-D099-4F84-95B9-04B124715ECA}"/>
                </a:ext>
              </a:extLst>
            </p:cNvPr>
            <p:cNvSpPr/>
            <p:nvPr/>
          </p:nvSpPr>
          <p:spPr>
            <a:xfrm>
              <a:off x="388524" y="175167"/>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8" name="Circle">
              <a:extLst>
                <a:ext uri="{FF2B5EF4-FFF2-40B4-BE49-F238E27FC236}">
                  <a16:creationId xmlns:a16="http://schemas.microsoft.com/office/drawing/2014/main" id="{603BADB1-1FC1-47F1-AC86-F5B941A57E7E}"/>
                </a:ext>
              </a:extLst>
            </p:cNvPr>
            <p:cNvSpPr/>
            <p:nvPr/>
          </p:nvSpPr>
          <p:spPr>
            <a:xfrm>
              <a:off x="116790" y="15783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89" name="Star">
              <a:extLst>
                <a:ext uri="{FF2B5EF4-FFF2-40B4-BE49-F238E27FC236}">
                  <a16:creationId xmlns:a16="http://schemas.microsoft.com/office/drawing/2014/main" id="{19CAB366-BCE6-43A0-9E8D-8AD517995359}"/>
                </a:ext>
              </a:extLst>
            </p:cNvPr>
            <p:cNvSpPr/>
            <p:nvPr/>
          </p:nvSpPr>
          <p:spPr>
            <a:xfrm>
              <a:off x="775725" y="8889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0" name="Star">
              <a:extLst>
                <a:ext uri="{FF2B5EF4-FFF2-40B4-BE49-F238E27FC236}">
                  <a16:creationId xmlns:a16="http://schemas.microsoft.com/office/drawing/2014/main" id="{50C686F9-500C-4CD7-B926-0EBB7B6384A4}"/>
                </a:ext>
              </a:extLst>
            </p:cNvPr>
            <p:cNvSpPr/>
            <p:nvPr/>
          </p:nvSpPr>
          <p:spPr>
            <a:xfrm>
              <a:off x="964202" y="770524"/>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1" name="Star">
              <a:extLst>
                <a:ext uri="{FF2B5EF4-FFF2-40B4-BE49-F238E27FC236}">
                  <a16:creationId xmlns:a16="http://schemas.microsoft.com/office/drawing/2014/main" id="{4A7F5A00-928F-45B3-92A3-C36D6599AFCE}"/>
                </a:ext>
              </a:extLst>
            </p:cNvPr>
            <p:cNvSpPr/>
            <p:nvPr/>
          </p:nvSpPr>
          <p:spPr>
            <a:xfrm>
              <a:off x="210817"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2" name="Star">
              <a:extLst>
                <a:ext uri="{FF2B5EF4-FFF2-40B4-BE49-F238E27FC236}">
                  <a16:creationId xmlns:a16="http://schemas.microsoft.com/office/drawing/2014/main" id="{7CADF263-A839-4E26-81F5-32CA739F5E45}"/>
                </a:ext>
              </a:extLst>
            </p:cNvPr>
            <p:cNvSpPr/>
            <p:nvPr/>
          </p:nvSpPr>
          <p:spPr>
            <a:xfrm>
              <a:off x="470061"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3" name="Star">
              <a:extLst>
                <a:ext uri="{FF2B5EF4-FFF2-40B4-BE49-F238E27FC236}">
                  <a16:creationId xmlns:a16="http://schemas.microsoft.com/office/drawing/2014/main" id="{38E19CD5-680B-4B24-900B-8A9CD2AEC649}"/>
                </a:ext>
              </a:extLst>
            </p:cNvPr>
            <p:cNvSpPr/>
            <p:nvPr/>
          </p:nvSpPr>
          <p:spPr>
            <a:xfrm>
              <a:off x="929199" y="929260"/>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4" name="Star">
              <a:extLst>
                <a:ext uri="{FF2B5EF4-FFF2-40B4-BE49-F238E27FC236}">
                  <a16:creationId xmlns:a16="http://schemas.microsoft.com/office/drawing/2014/main" id="{742D67AC-79A6-45BF-B9F0-9FE6B6A8546D}"/>
                </a:ext>
              </a:extLst>
            </p:cNvPr>
            <p:cNvSpPr/>
            <p:nvPr/>
          </p:nvSpPr>
          <p:spPr>
            <a:xfrm>
              <a:off x="1023437" y="598395"/>
              <a:ext cx="90053" cy="87309"/>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5" name="Star">
              <a:extLst>
                <a:ext uri="{FF2B5EF4-FFF2-40B4-BE49-F238E27FC236}">
                  <a16:creationId xmlns:a16="http://schemas.microsoft.com/office/drawing/2014/main" id="{774FF880-C0F3-463B-8476-4619CFCD5370}"/>
                </a:ext>
              </a:extLst>
            </p:cNvPr>
            <p:cNvSpPr/>
            <p:nvPr/>
          </p:nvSpPr>
          <p:spPr>
            <a:xfrm>
              <a:off x="711104" y="283447"/>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6" name="Star">
              <a:extLst>
                <a:ext uri="{FF2B5EF4-FFF2-40B4-BE49-F238E27FC236}">
                  <a16:creationId xmlns:a16="http://schemas.microsoft.com/office/drawing/2014/main" id="{925EFC7F-2E89-43F0-B5B9-1A9FAC3611E1}"/>
                </a:ext>
              </a:extLst>
            </p:cNvPr>
            <p:cNvSpPr/>
            <p:nvPr/>
          </p:nvSpPr>
          <p:spPr>
            <a:xfrm>
              <a:off x="964202" y="366482"/>
              <a:ext cx="90053" cy="87308"/>
            </a:xfrm>
            <a:prstGeom prst="star5">
              <a:avLst>
                <a:gd name="adj" fmla="val 19100"/>
                <a:gd name="hf" fmla="val 105146"/>
                <a:gd name="vf" fmla="val 110557"/>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7" name="Circle">
              <a:extLst>
                <a:ext uri="{FF2B5EF4-FFF2-40B4-BE49-F238E27FC236}">
                  <a16:creationId xmlns:a16="http://schemas.microsoft.com/office/drawing/2014/main" id="{892F879E-707E-42A8-8A2A-580371239CDB}"/>
                </a:ext>
              </a:extLst>
            </p:cNvPr>
            <p:cNvSpPr/>
            <p:nvPr/>
          </p:nvSpPr>
          <p:spPr>
            <a:xfrm>
              <a:off x="208454" y="54225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8" name="Circle">
              <a:extLst>
                <a:ext uri="{FF2B5EF4-FFF2-40B4-BE49-F238E27FC236}">
                  <a16:creationId xmlns:a16="http://schemas.microsoft.com/office/drawing/2014/main" id="{C1F37A14-5145-47B4-9C38-3A724F689138}"/>
                </a:ext>
              </a:extLst>
            </p:cNvPr>
            <p:cNvSpPr/>
            <p:nvPr/>
          </p:nvSpPr>
          <p:spPr>
            <a:xfrm>
              <a:off x="0" y="594674"/>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99" name="Circle">
              <a:extLst>
                <a:ext uri="{FF2B5EF4-FFF2-40B4-BE49-F238E27FC236}">
                  <a16:creationId xmlns:a16="http://schemas.microsoft.com/office/drawing/2014/main" id="{7C7AB2B0-5B71-4B1D-9335-F3E6C802749D}"/>
                </a:ext>
              </a:extLst>
            </p:cNvPr>
            <p:cNvSpPr/>
            <p:nvPr/>
          </p:nvSpPr>
          <p:spPr>
            <a:xfrm>
              <a:off x="511405" y="362760"/>
              <a:ext cx="94778" cy="94779"/>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0" name="Circle">
              <a:extLst>
                <a:ext uri="{FF2B5EF4-FFF2-40B4-BE49-F238E27FC236}">
                  <a16:creationId xmlns:a16="http://schemas.microsoft.com/office/drawing/2014/main" id="{B0A3BA57-754B-4D7E-84A0-7EEC7907E708}"/>
                </a:ext>
              </a:extLst>
            </p:cNvPr>
            <p:cNvSpPr/>
            <p:nvPr/>
          </p:nvSpPr>
          <p:spPr>
            <a:xfrm>
              <a:off x="58621"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1" name="Circle">
              <a:extLst>
                <a:ext uri="{FF2B5EF4-FFF2-40B4-BE49-F238E27FC236}">
                  <a16:creationId xmlns:a16="http://schemas.microsoft.com/office/drawing/2014/main" id="{EE4C1589-AAB1-44CA-BFA4-4B2376C9F4E3}"/>
                </a:ext>
              </a:extLst>
            </p:cNvPr>
            <p:cNvSpPr/>
            <p:nvPr/>
          </p:nvSpPr>
          <p:spPr>
            <a:xfrm>
              <a:off x="310285" y="41327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2" name="Circle">
              <a:extLst>
                <a:ext uri="{FF2B5EF4-FFF2-40B4-BE49-F238E27FC236}">
                  <a16:creationId xmlns:a16="http://schemas.microsoft.com/office/drawing/2014/main" id="{36653F41-6D86-4B22-8379-5B3276021683}"/>
                </a:ext>
              </a:extLst>
            </p:cNvPr>
            <p:cNvSpPr/>
            <p:nvPr/>
          </p:nvSpPr>
          <p:spPr>
            <a:xfrm>
              <a:off x="708742" y="45527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3" name="Circle">
              <a:extLst>
                <a:ext uri="{FF2B5EF4-FFF2-40B4-BE49-F238E27FC236}">
                  <a16:creationId xmlns:a16="http://schemas.microsoft.com/office/drawing/2014/main" id="{5316AC92-E1E5-4165-869E-0EC6D883ED4D}"/>
                </a:ext>
              </a:extLst>
            </p:cNvPr>
            <p:cNvSpPr/>
            <p:nvPr/>
          </p:nvSpPr>
          <p:spPr>
            <a:xfrm>
              <a:off x="445397" y="102168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4" name="Circle">
              <a:extLst>
                <a:ext uri="{FF2B5EF4-FFF2-40B4-BE49-F238E27FC236}">
                  <a16:creationId xmlns:a16="http://schemas.microsoft.com/office/drawing/2014/main" id="{61BF01AA-A81F-4E8C-8980-CE0B03EF3E07}"/>
                </a:ext>
              </a:extLst>
            </p:cNvPr>
            <p:cNvSpPr/>
            <p:nvPr/>
          </p:nvSpPr>
          <p:spPr>
            <a:xfrm>
              <a:off x="655533" y="1024100"/>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5" name="Circle">
              <a:extLst>
                <a:ext uri="{FF2B5EF4-FFF2-40B4-BE49-F238E27FC236}">
                  <a16:creationId xmlns:a16="http://schemas.microsoft.com/office/drawing/2014/main" id="{1C345C74-D04C-4A61-9608-738D713C89C4}"/>
                </a:ext>
              </a:extLst>
            </p:cNvPr>
            <p:cNvSpPr/>
            <p:nvPr/>
          </p:nvSpPr>
          <p:spPr>
            <a:xfrm>
              <a:off x="1021075" y="-20370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6" name="Circle">
              <a:extLst>
                <a:ext uri="{FF2B5EF4-FFF2-40B4-BE49-F238E27FC236}">
                  <a16:creationId xmlns:a16="http://schemas.microsoft.com/office/drawing/2014/main" id="{5AFB48F7-B0FE-44B1-8813-F7C8FF9B7D36}"/>
                </a:ext>
              </a:extLst>
            </p:cNvPr>
            <p:cNvSpPr/>
            <p:nvPr/>
          </p:nvSpPr>
          <p:spPr>
            <a:xfrm>
              <a:off x="843368" y="-492345"/>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7" name="Circle">
              <a:extLst>
                <a:ext uri="{FF2B5EF4-FFF2-40B4-BE49-F238E27FC236}">
                  <a16:creationId xmlns:a16="http://schemas.microsoft.com/office/drawing/2014/main" id="{C64E8BAE-B294-445B-A0B2-30164D513E06}"/>
                </a:ext>
              </a:extLst>
            </p:cNvPr>
            <p:cNvSpPr/>
            <p:nvPr/>
          </p:nvSpPr>
          <p:spPr>
            <a:xfrm>
              <a:off x="-789159" y="-20370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8" name="Circle">
              <a:extLst>
                <a:ext uri="{FF2B5EF4-FFF2-40B4-BE49-F238E27FC236}">
                  <a16:creationId xmlns:a16="http://schemas.microsoft.com/office/drawing/2014/main" id="{E87E1984-264D-4569-A1F0-BB2F48FE7404}"/>
                </a:ext>
              </a:extLst>
            </p:cNvPr>
            <p:cNvSpPr/>
            <p:nvPr/>
          </p:nvSpPr>
          <p:spPr>
            <a:xfrm>
              <a:off x="-983123" y="-642436"/>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9" name="Circle">
              <a:extLst>
                <a:ext uri="{FF2B5EF4-FFF2-40B4-BE49-F238E27FC236}">
                  <a16:creationId xmlns:a16="http://schemas.microsoft.com/office/drawing/2014/main" id="{47068FC3-9090-4CB1-B85C-52EAB36E891E}"/>
                </a:ext>
              </a:extLst>
            </p:cNvPr>
            <p:cNvSpPr/>
            <p:nvPr/>
          </p:nvSpPr>
          <p:spPr>
            <a:xfrm>
              <a:off x="-151850" y="1394183"/>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0" name="Circle">
              <a:extLst>
                <a:ext uri="{FF2B5EF4-FFF2-40B4-BE49-F238E27FC236}">
                  <a16:creationId xmlns:a16="http://schemas.microsoft.com/office/drawing/2014/main" id="{4B7232CE-D016-404E-BAB4-5A13C0A739C7}"/>
                </a:ext>
              </a:extLst>
            </p:cNvPr>
            <p:cNvSpPr/>
            <p:nvPr/>
          </p:nvSpPr>
          <p:spPr>
            <a:xfrm>
              <a:off x="-1371050" y="-10210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1" name="Circle">
              <a:extLst>
                <a:ext uri="{FF2B5EF4-FFF2-40B4-BE49-F238E27FC236}">
                  <a16:creationId xmlns:a16="http://schemas.microsoft.com/office/drawing/2014/main" id="{4E341D28-3064-4BA5-9511-15252B7CE9DA}"/>
                </a:ext>
              </a:extLst>
            </p:cNvPr>
            <p:cNvSpPr/>
            <p:nvPr/>
          </p:nvSpPr>
          <p:spPr>
            <a:xfrm>
              <a:off x="208454" y="1308851"/>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2" name="Circle">
              <a:extLst>
                <a:ext uri="{FF2B5EF4-FFF2-40B4-BE49-F238E27FC236}">
                  <a16:creationId xmlns:a16="http://schemas.microsoft.com/office/drawing/2014/main" id="{53AF69A9-9754-4EC8-AB1D-3080E2412CB0}"/>
                </a:ext>
              </a:extLst>
            </p:cNvPr>
            <p:cNvSpPr/>
            <p:nvPr/>
          </p:nvSpPr>
          <p:spPr>
            <a:xfrm>
              <a:off x="-442796" y="1308851"/>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3" name="Circle">
              <a:extLst>
                <a:ext uri="{FF2B5EF4-FFF2-40B4-BE49-F238E27FC236}">
                  <a16:creationId xmlns:a16="http://schemas.microsoft.com/office/drawing/2014/main" id="{579A8061-43AD-43F5-B670-29B1077A620A}"/>
                </a:ext>
              </a:extLst>
            </p:cNvPr>
            <p:cNvSpPr/>
            <p:nvPr/>
          </p:nvSpPr>
          <p:spPr>
            <a:xfrm>
              <a:off x="-151850" y="102168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4" name="Circle">
              <a:extLst>
                <a:ext uri="{FF2B5EF4-FFF2-40B4-BE49-F238E27FC236}">
                  <a16:creationId xmlns:a16="http://schemas.microsoft.com/office/drawing/2014/main" id="{7FC192B1-271C-474C-BA1C-1C96794724A8}"/>
                </a:ext>
              </a:extLst>
            </p:cNvPr>
            <p:cNvSpPr/>
            <p:nvPr/>
          </p:nvSpPr>
          <p:spPr>
            <a:xfrm>
              <a:off x="511406" y="-919526"/>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5" name="Circle">
              <a:extLst>
                <a:ext uri="{FF2B5EF4-FFF2-40B4-BE49-F238E27FC236}">
                  <a16:creationId xmlns:a16="http://schemas.microsoft.com/office/drawing/2014/main" id="{62CEB5DC-1953-4F8F-8104-5E8C96377DCC}"/>
                </a:ext>
              </a:extLst>
            </p:cNvPr>
            <p:cNvSpPr/>
            <p:nvPr/>
          </p:nvSpPr>
          <p:spPr>
            <a:xfrm>
              <a:off x="-156851" y="171461"/>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6" name="Circle">
              <a:extLst>
                <a:ext uri="{FF2B5EF4-FFF2-40B4-BE49-F238E27FC236}">
                  <a16:creationId xmlns:a16="http://schemas.microsoft.com/office/drawing/2014/main" id="{66DCAA1D-5E3B-4913-83E1-907C99DAC17D}"/>
                </a:ext>
              </a:extLst>
            </p:cNvPr>
            <p:cNvSpPr/>
            <p:nvPr/>
          </p:nvSpPr>
          <p:spPr>
            <a:xfrm>
              <a:off x="1122768" y="193809"/>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7" name="Circle">
              <a:extLst>
                <a:ext uri="{FF2B5EF4-FFF2-40B4-BE49-F238E27FC236}">
                  <a16:creationId xmlns:a16="http://schemas.microsoft.com/office/drawing/2014/main" id="{5C27292A-12B7-4B4D-BAC9-E60F050C3FE1}"/>
                </a:ext>
              </a:extLst>
            </p:cNvPr>
            <p:cNvSpPr/>
            <p:nvPr/>
          </p:nvSpPr>
          <p:spPr>
            <a:xfrm>
              <a:off x="511406" y="-296167"/>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8" name="Circle">
              <a:extLst>
                <a:ext uri="{FF2B5EF4-FFF2-40B4-BE49-F238E27FC236}">
                  <a16:creationId xmlns:a16="http://schemas.microsoft.com/office/drawing/2014/main" id="{34269656-44E2-4841-8859-9327C8B3CE0D}"/>
                </a:ext>
              </a:extLst>
            </p:cNvPr>
            <p:cNvSpPr/>
            <p:nvPr/>
          </p:nvSpPr>
          <p:spPr>
            <a:xfrm>
              <a:off x="-1080105" y="-102108"/>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9" name="Circle">
              <a:extLst>
                <a:ext uri="{FF2B5EF4-FFF2-40B4-BE49-F238E27FC236}">
                  <a16:creationId xmlns:a16="http://schemas.microsoft.com/office/drawing/2014/main" id="{E8A00E78-8004-4640-9ADF-87C0A73F2EB4}"/>
                </a:ext>
              </a:extLst>
            </p:cNvPr>
            <p:cNvSpPr/>
            <p:nvPr/>
          </p:nvSpPr>
          <p:spPr>
            <a:xfrm>
              <a:off x="-789159" y="-919526"/>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20" name="Circle">
              <a:extLst>
                <a:ext uri="{FF2B5EF4-FFF2-40B4-BE49-F238E27FC236}">
                  <a16:creationId xmlns:a16="http://schemas.microsoft.com/office/drawing/2014/main" id="{060B238B-A58E-4C33-A35C-616E488A3FBF}"/>
                </a:ext>
              </a:extLst>
            </p:cNvPr>
            <p:cNvSpPr/>
            <p:nvPr/>
          </p:nvSpPr>
          <p:spPr>
            <a:xfrm>
              <a:off x="-733741" y="1308851"/>
              <a:ext cx="94778" cy="94778"/>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grpSp>
      <p:sp>
        <p:nvSpPr>
          <p:cNvPr id="121" name="Star">
            <a:extLst>
              <a:ext uri="{FF2B5EF4-FFF2-40B4-BE49-F238E27FC236}">
                <a16:creationId xmlns:a16="http://schemas.microsoft.com/office/drawing/2014/main" id="{FDF3B93F-1C1B-4373-8C89-5A5BC58D6911}"/>
              </a:ext>
            </a:extLst>
          </p:cNvPr>
          <p:cNvSpPr/>
          <p:nvPr/>
        </p:nvSpPr>
        <p:spPr>
          <a:xfrm>
            <a:off x="3326145" y="3269174"/>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2" name="Star">
            <a:extLst>
              <a:ext uri="{FF2B5EF4-FFF2-40B4-BE49-F238E27FC236}">
                <a16:creationId xmlns:a16="http://schemas.microsoft.com/office/drawing/2014/main" id="{51546D14-955B-4FD3-9EAB-7D691B30630F}"/>
              </a:ext>
            </a:extLst>
          </p:cNvPr>
          <p:cNvSpPr/>
          <p:nvPr/>
        </p:nvSpPr>
        <p:spPr>
          <a:xfrm>
            <a:off x="3229162" y="3004466"/>
            <a:ext cx="90052"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3" name="Star">
            <a:extLst>
              <a:ext uri="{FF2B5EF4-FFF2-40B4-BE49-F238E27FC236}">
                <a16:creationId xmlns:a16="http://schemas.microsoft.com/office/drawing/2014/main" id="{F9B6C96B-E56A-403B-9215-3F6F4345F4EB}"/>
              </a:ext>
            </a:extLst>
          </p:cNvPr>
          <p:cNvSpPr/>
          <p:nvPr/>
        </p:nvSpPr>
        <p:spPr>
          <a:xfrm>
            <a:off x="3584868" y="3631669"/>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4" name="Star">
            <a:extLst>
              <a:ext uri="{FF2B5EF4-FFF2-40B4-BE49-F238E27FC236}">
                <a16:creationId xmlns:a16="http://schemas.microsoft.com/office/drawing/2014/main" id="{94A57F06-636D-4EE3-A371-FA00C5812A23}"/>
              </a:ext>
            </a:extLst>
          </p:cNvPr>
          <p:cNvSpPr/>
          <p:nvPr/>
        </p:nvSpPr>
        <p:spPr>
          <a:xfrm>
            <a:off x="1416528" y="3269174"/>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5" name="Star">
            <a:extLst>
              <a:ext uri="{FF2B5EF4-FFF2-40B4-BE49-F238E27FC236}">
                <a16:creationId xmlns:a16="http://schemas.microsoft.com/office/drawing/2014/main" id="{7C12AD1F-40A6-4561-A926-23EF6AE0A7F7}"/>
              </a:ext>
            </a:extLst>
          </p:cNvPr>
          <p:cNvSpPr/>
          <p:nvPr/>
        </p:nvSpPr>
        <p:spPr>
          <a:xfrm>
            <a:off x="3023654" y="4864756"/>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6" name="Star">
            <a:extLst>
              <a:ext uri="{FF2B5EF4-FFF2-40B4-BE49-F238E27FC236}">
                <a16:creationId xmlns:a16="http://schemas.microsoft.com/office/drawing/2014/main" id="{B5798B4A-4B2D-49A5-B544-450D1FFE71DB}"/>
              </a:ext>
            </a:extLst>
          </p:cNvPr>
          <p:cNvSpPr/>
          <p:nvPr/>
        </p:nvSpPr>
        <p:spPr>
          <a:xfrm>
            <a:off x="2436164" y="4449119"/>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7" name="Star">
            <a:extLst>
              <a:ext uri="{FF2B5EF4-FFF2-40B4-BE49-F238E27FC236}">
                <a16:creationId xmlns:a16="http://schemas.microsoft.com/office/drawing/2014/main" id="{2A6DC412-FEA6-4FC7-8962-698EAA984A0B}"/>
              </a:ext>
            </a:extLst>
          </p:cNvPr>
          <p:cNvSpPr/>
          <p:nvPr/>
        </p:nvSpPr>
        <p:spPr>
          <a:xfrm>
            <a:off x="1669490" y="3269174"/>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8" name="Star">
            <a:extLst>
              <a:ext uri="{FF2B5EF4-FFF2-40B4-BE49-F238E27FC236}">
                <a16:creationId xmlns:a16="http://schemas.microsoft.com/office/drawing/2014/main" id="{EA715D2B-BC23-47EB-995F-AF180EECCD7F}"/>
              </a:ext>
            </a:extLst>
          </p:cNvPr>
          <p:cNvSpPr/>
          <p:nvPr/>
        </p:nvSpPr>
        <p:spPr>
          <a:xfrm>
            <a:off x="1163565" y="3868836"/>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29" name="Star">
            <a:extLst>
              <a:ext uri="{FF2B5EF4-FFF2-40B4-BE49-F238E27FC236}">
                <a16:creationId xmlns:a16="http://schemas.microsoft.com/office/drawing/2014/main" id="{21BF344E-6B63-4238-84F8-5CEBD1F407FD}"/>
              </a:ext>
            </a:extLst>
          </p:cNvPr>
          <p:cNvSpPr/>
          <p:nvPr/>
        </p:nvSpPr>
        <p:spPr>
          <a:xfrm>
            <a:off x="3466999" y="3803864"/>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0" name="Star">
            <a:extLst>
              <a:ext uri="{FF2B5EF4-FFF2-40B4-BE49-F238E27FC236}">
                <a16:creationId xmlns:a16="http://schemas.microsoft.com/office/drawing/2014/main" id="{693119CD-3FB5-4E5C-964F-8B79630FA0EC}"/>
              </a:ext>
            </a:extLst>
          </p:cNvPr>
          <p:cNvSpPr/>
          <p:nvPr/>
        </p:nvSpPr>
        <p:spPr>
          <a:xfrm>
            <a:off x="2150817" y="3640502"/>
            <a:ext cx="90052"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1" name="Star">
            <a:extLst>
              <a:ext uri="{FF2B5EF4-FFF2-40B4-BE49-F238E27FC236}">
                <a16:creationId xmlns:a16="http://schemas.microsoft.com/office/drawing/2014/main" id="{BB74AE1A-F62A-4020-8BFF-7736F3391EBB}"/>
              </a:ext>
            </a:extLst>
          </p:cNvPr>
          <p:cNvSpPr/>
          <p:nvPr/>
        </p:nvSpPr>
        <p:spPr>
          <a:xfrm>
            <a:off x="2429087" y="3980513"/>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2" name="Star">
            <a:extLst>
              <a:ext uri="{FF2B5EF4-FFF2-40B4-BE49-F238E27FC236}">
                <a16:creationId xmlns:a16="http://schemas.microsoft.com/office/drawing/2014/main" id="{B326125D-690D-4F20-B0F6-106E0C10DD6C}"/>
              </a:ext>
            </a:extLst>
          </p:cNvPr>
          <p:cNvSpPr/>
          <p:nvPr/>
        </p:nvSpPr>
        <p:spPr>
          <a:xfrm>
            <a:off x="2617311" y="4740065"/>
            <a:ext cx="90052"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3" name="Star">
            <a:extLst>
              <a:ext uri="{FF2B5EF4-FFF2-40B4-BE49-F238E27FC236}">
                <a16:creationId xmlns:a16="http://schemas.microsoft.com/office/drawing/2014/main" id="{6EF161AC-9291-4946-BFD3-5FCD77B08003}"/>
              </a:ext>
            </a:extLst>
          </p:cNvPr>
          <p:cNvSpPr/>
          <p:nvPr/>
        </p:nvSpPr>
        <p:spPr>
          <a:xfrm>
            <a:off x="1287557" y="4449119"/>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4" name="Star">
            <a:extLst>
              <a:ext uri="{FF2B5EF4-FFF2-40B4-BE49-F238E27FC236}">
                <a16:creationId xmlns:a16="http://schemas.microsoft.com/office/drawing/2014/main" id="{3432D114-14DB-4F88-88EF-E63A79A758CB}"/>
              </a:ext>
            </a:extLst>
          </p:cNvPr>
          <p:cNvSpPr/>
          <p:nvPr/>
        </p:nvSpPr>
        <p:spPr>
          <a:xfrm>
            <a:off x="1416528" y="3119083"/>
            <a:ext cx="90053" cy="87309"/>
          </a:xfrm>
          <a:prstGeom prst="star5">
            <a:avLst>
              <a:gd name="adj" fmla="val 19100"/>
              <a:gd name="hf" fmla="val 105146"/>
              <a:gd name="vf" fmla="val 110557"/>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42" name="N-fold Stratified…">
            <a:extLst>
              <a:ext uri="{FF2B5EF4-FFF2-40B4-BE49-F238E27FC236}">
                <a16:creationId xmlns:a16="http://schemas.microsoft.com/office/drawing/2014/main" id="{033390CC-A88C-46F8-B14D-87C8911353D2}"/>
              </a:ext>
            </a:extLst>
          </p:cNvPr>
          <p:cNvSpPr txBox="1"/>
          <p:nvPr/>
        </p:nvSpPr>
        <p:spPr>
          <a:xfrm>
            <a:off x="1667197" y="5845155"/>
            <a:ext cx="1692705" cy="656909"/>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sz="1900" dirty="0">
                <a:solidFill>
                  <a:srgbClr val="FFFF00"/>
                </a:solidFill>
                <a:latin typeface="Calibri" panose="020F0502020204030204" pitchFamily="34" charset="0"/>
                <a:cs typeface="Calibri" panose="020F0502020204030204" pitchFamily="34" charset="0"/>
              </a:rPr>
              <a:t>N-fold Stratified</a:t>
            </a:r>
          </a:p>
          <a:p>
            <a:pPr algn="ctr" defTabSz="410765">
              <a:defRPr sz="1900" b="1">
                <a:solidFill>
                  <a:srgbClr val="FFFFFF"/>
                </a:solidFill>
              </a:defRPr>
            </a:pPr>
            <a:r>
              <a:rPr sz="1900" dirty="0">
                <a:solidFill>
                  <a:srgbClr val="FFFF00"/>
                </a:solidFill>
                <a:latin typeface="Calibri" panose="020F0502020204030204" pitchFamily="34" charset="0"/>
                <a:cs typeface="Calibri" panose="020F0502020204030204" pitchFamily="34" charset="0"/>
              </a:rPr>
              <a:t>Cross Validation</a:t>
            </a:r>
          </a:p>
        </p:txBody>
      </p:sp>
      <mc:AlternateContent xmlns:mc="http://schemas.openxmlformats.org/markup-compatibility/2006" xmlns:a14="http://schemas.microsoft.com/office/drawing/2010/main">
        <mc:Choice Requires="a14">
          <p:sp>
            <p:nvSpPr>
              <p:cNvPr id="145" name="Title 1">
                <a:extLst>
                  <a:ext uri="{FF2B5EF4-FFF2-40B4-BE49-F238E27FC236}">
                    <a16:creationId xmlns:a16="http://schemas.microsoft.com/office/drawing/2014/main" id="{0FFCB149-0F16-A14C-AB2B-DDAA0F4285EC}"/>
                  </a:ext>
                </a:extLst>
              </p:cNvPr>
              <p:cNvSpPr txBox="1"/>
              <p:nvPr/>
            </p:nvSpPr>
            <p:spPr>
              <a:xfrm>
                <a:off x="4662307" y="2352789"/>
                <a:ext cx="6659360" cy="3399967"/>
              </a:xfrm>
              <a:prstGeom prst="rect">
                <a:avLst/>
              </a:prstGeom>
              <a:ln w="12700">
                <a:miter lim="400000"/>
              </a:ln>
              <a:effectLst/>
              <a:extLst>
                <a:ext uri="{C572A759-6A51-4108-AA02-DFA0A04FC94B}">
                  <ma14:wrappingTextBoxFlag xmlns="" xmlns:m="http://schemas.openxmlformats.org/officeDocument/2006/math" xmlns:ma14="http://schemas.microsoft.com/office/mac/drawingml/2011/main" val="1"/>
                </a:ext>
              </a:extLst>
            </p:spPr>
            <p:txBody>
              <a:bodyPr lIns="45718" tIns="45718" rIns="45718" bIns="45718" anchor="ctr">
                <a:noAutofit/>
              </a:bodyPr>
              <a:lstStyle>
                <a:lvl1pPr>
                  <a:defRPr sz="3200" b="1">
                    <a:solidFill>
                      <a:srgbClr val="FFFFFF"/>
                    </a:solidFill>
                    <a:latin typeface="Arial"/>
                    <a:ea typeface="Arial"/>
                    <a:cs typeface="Arial"/>
                    <a:sym typeface="Arial"/>
                  </a:defRPr>
                </a:lvl1pPr>
              </a:lstStyle>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Randomly split labelled data in to </a:t>
                </a:r>
                <a14:m>
                  <m:oMath xmlns:m="http://schemas.openxmlformats.org/officeDocument/2006/math">
                    <m:r>
                      <a:rPr lang="en-GB" sz="2000" i="1" dirty="0" smtClean="0">
                        <a:solidFill>
                          <a:schemeClr val="bg1"/>
                        </a:solidFill>
                        <a:latin typeface="Cambria Math" panose="02040503050406030204" pitchFamily="18" charset="0"/>
                        <a:cs typeface="Calibri" panose="020F0502020204030204" pitchFamily="34" charset="0"/>
                      </a:rPr>
                      <m:t>𝑛</m:t>
                    </m:r>
                  </m:oMath>
                </a14:m>
                <a:r>
                  <a:rPr lang="en-GB" sz="2000" dirty="0">
                    <a:solidFill>
                      <a:srgbClr val="FFFF00"/>
                    </a:solidFill>
                    <a:latin typeface="Calibri" panose="020F0502020204030204" pitchFamily="34" charset="0"/>
                    <a:cs typeface="Calibri" panose="020F0502020204030204" pitchFamily="34" charset="0"/>
                  </a:rPr>
                  <a:t> equally sized portions called ”folds”. Ensure each fold has the correct proportion of examples for each class, when compared to the complete labelled data set.</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Label the folds using numbers. </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Use the first fold to train a model, then test on the remaining folds.</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Record the result achieved.</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Now use the second fold to train the model. All other folds (including the the first) now used for testing.</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Repeat this process until all folds have been used for training.</a:t>
                </a:r>
              </a:p>
              <a:p>
                <a:pPr marL="457200" indent="-457200">
                  <a:buFont typeface="+mj-lt"/>
                  <a:buAutoNum type="arabicPeriod"/>
                </a:pPr>
                <a:r>
                  <a:rPr lang="en-GB" sz="2000" dirty="0">
                    <a:solidFill>
                      <a:srgbClr val="FFFF00"/>
                    </a:solidFill>
                    <a:latin typeface="Calibri" panose="020F0502020204030204" pitchFamily="34" charset="0"/>
                    <a:cs typeface="Calibri" panose="020F0502020204030204" pitchFamily="34" charset="0"/>
                  </a:rPr>
                  <a:t>Aggregate the results on each fold, and compute averages. This allows a more rounded impression of performance.</a:t>
                </a:r>
              </a:p>
            </p:txBody>
          </p:sp>
        </mc:Choice>
        <mc:Fallback xmlns="">
          <p:sp>
            <p:nvSpPr>
              <p:cNvPr id="145" name="Title 1">
                <a:extLst>
                  <a:ext uri="{FF2B5EF4-FFF2-40B4-BE49-F238E27FC236}">
                    <a16:creationId xmlns:a16="http://schemas.microsoft.com/office/drawing/2014/main" id="{0FFCB149-0F16-A14C-AB2B-DDAA0F4285EC}"/>
                  </a:ext>
                </a:extLst>
              </p:cNvPr>
              <p:cNvSpPr txBox="1">
                <a:spLocks noRot="1" noChangeAspect="1" noMove="1" noResize="1" noEditPoints="1" noAdjustHandles="1" noChangeArrowheads="1" noChangeShapeType="1" noTextEdit="1"/>
              </p:cNvSpPr>
              <p:nvPr/>
            </p:nvSpPr>
            <p:spPr>
              <a:xfrm>
                <a:off x="4662307" y="2352789"/>
                <a:ext cx="6659360" cy="3399967"/>
              </a:xfrm>
              <a:prstGeom prst="rect">
                <a:avLst/>
              </a:prstGeom>
              <a:blipFill>
                <a:blip r:embed="rId5"/>
                <a:stretch>
                  <a:fillRect l="-1740" t="-19713" r="-2289" b="-21685"/>
                </a:stretch>
              </a:blipFill>
              <a:ln w="12700">
                <a:miter lim="400000"/>
              </a:ln>
              <a:effectLst/>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769A5446-6974-FF4B-BFCC-1D9914C948D2}"/>
              </a:ext>
            </a:extLst>
          </p:cNvPr>
          <p:cNvGrpSpPr/>
          <p:nvPr/>
        </p:nvGrpSpPr>
        <p:grpSpPr>
          <a:xfrm>
            <a:off x="1005118" y="2417532"/>
            <a:ext cx="2925024" cy="2860026"/>
            <a:chOff x="1005118" y="2417532"/>
            <a:chExt cx="2925024" cy="2860026"/>
          </a:xfrm>
        </p:grpSpPr>
        <p:cxnSp>
          <p:nvCxnSpPr>
            <p:cNvPr id="3" name="Straight Connector 2">
              <a:extLst>
                <a:ext uri="{FF2B5EF4-FFF2-40B4-BE49-F238E27FC236}">
                  <a16:creationId xmlns:a16="http://schemas.microsoft.com/office/drawing/2014/main" id="{10EF2277-337F-284D-8030-9526B1A8790B}"/>
                </a:ext>
              </a:extLst>
            </p:cNvPr>
            <p:cNvCxnSpPr>
              <a:cxnSpLocks/>
              <a:stCxn id="29" idx="2"/>
              <a:endCxn id="29" idx="6"/>
            </p:cNvCxnSpPr>
            <p:nvPr/>
          </p:nvCxnSpPr>
          <p:spPr>
            <a:xfrm>
              <a:off x="1005118" y="3847545"/>
              <a:ext cx="292502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3FA1C-2ECB-DB44-8B71-FD5F6EA22D93}"/>
                </a:ext>
              </a:extLst>
            </p:cNvPr>
            <p:cNvCxnSpPr>
              <a:cxnSpLocks/>
              <a:stCxn id="29" idx="0"/>
              <a:endCxn id="29" idx="4"/>
            </p:cNvCxnSpPr>
            <p:nvPr/>
          </p:nvCxnSpPr>
          <p:spPr>
            <a:xfrm>
              <a:off x="2467630" y="2417532"/>
              <a:ext cx="0" cy="286002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A7D6C3D-F58F-CF44-9B27-D0D7CB68E653}"/>
                </a:ext>
              </a:extLst>
            </p:cNvPr>
            <p:cNvCxnSpPr>
              <a:cxnSpLocks/>
              <a:stCxn id="29" idx="1"/>
              <a:endCxn id="29" idx="5"/>
            </p:cNvCxnSpPr>
            <p:nvPr/>
          </p:nvCxnSpPr>
          <p:spPr>
            <a:xfrm>
              <a:off x="1433478" y="2836373"/>
              <a:ext cx="2068304" cy="20223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D4E288F-2A4E-F447-9677-05A0F86919FB}"/>
                </a:ext>
              </a:extLst>
            </p:cNvPr>
            <p:cNvCxnSpPr>
              <a:cxnSpLocks/>
              <a:stCxn id="29" idx="3"/>
              <a:endCxn id="29" idx="7"/>
            </p:cNvCxnSpPr>
            <p:nvPr/>
          </p:nvCxnSpPr>
          <p:spPr>
            <a:xfrm flipV="1">
              <a:off x="1433478" y="2836373"/>
              <a:ext cx="2068304" cy="20223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8CA665C-B30F-9C4D-AF0E-FEA01C4DF630}"/>
              </a:ext>
            </a:extLst>
          </p:cNvPr>
          <p:cNvGrpSpPr/>
          <p:nvPr/>
        </p:nvGrpSpPr>
        <p:grpSpPr>
          <a:xfrm>
            <a:off x="749579" y="2136220"/>
            <a:ext cx="3425731" cy="3387479"/>
            <a:chOff x="440821" y="1589955"/>
            <a:chExt cx="3425731" cy="3387479"/>
          </a:xfrm>
        </p:grpSpPr>
        <p:sp>
          <p:nvSpPr>
            <p:cNvPr id="12" name="TextBox 11">
              <a:extLst>
                <a:ext uri="{FF2B5EF4-FFF2-40B4-BE49-F238E27FC236}">
                  <a16:creationId xmlns:a16="http://schemas.microsoft.com/office/drawing/2014/main" id="{DDC26C08-17C8-B949-AEFC-E0B397FC4F01}"/>
                </a:ext>
              </a:extLst>
            </p:cNvPr>
            <p:cNvSpPr txBox="1"/>
            <p:nvPr/>
          </p:nvSpPr>
          <p:spPr>
            <a:xfrm>
              <a:off x="1387477" y="1589955"/>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1</a:t>
              </a:r>
            </a:p>
          </p:txBody>
        </p:sp>
        <p:sp>
          <p:nvSpPr>
            <p:cNvPr id="156" name="TextBox 155">
              <a:extLst>
                <a:ext uri="{FF2B5EF4-FFF2-40B4-BE49-F238E27FC236}">
                  <a16:creationId xmlns:a16="http://schemas.microsoft.com/office/drawing/2014/main" id="{81401EDE-ECE8-4640-A982-225F859770D0}"/>
                </a:ext>
              </a:extLst>
            </p:cNvPr>
            <p:cNvSpPr txBox="1"/>
            <p:nvPr/>
          </p:nvSpPr>
          <p:spPr>
            <a:xfrm>
              <a:off x="2692469" y="1636007"/>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2</a:t>
              </a:r>
            </a:p>
          </p:txBody>
        </p:sp>
        <p:sp>
          <p:nvSpPr>
            <p:cNvPr id="157" name="TextBox 156">
              <a:extLst>
                <a:ext uri="{FF2B5EF4-FFF2-40B4-BE49-F238E27FC236}">
                  <a16:creationId xmlns:a16="http://schemas.microsoft.com/office/drawing/2014/main" id="{2382BBF0-1291-674B-857D-DA5EFE92C502}"/>
                </a:ext>
              </a:extLst>
            </p:cNvPr>
            <p:cNvSpPr txBox="1"/>
            <p:nvPr/>
          </p:nvSpPr>
          <p:spPr>
            <a:xfrm>
              <a:off x="3553646" y="2508749"/>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3</a:t>
              </a:r>
            </a:p>
          </p:txBody>
        </p:sp>
        <p:sp>
          <p:nvSpPr>
            <p:cNvPr id="158" name="TextBox 157">
              <a:extLst>
                <a:ext uri="{FF2B5EF4-FFF2-40B4-BE49-F238E27FC236}">
                  <a16:creationId xmlns:a16="http://schemas.microsoft.com/office/drawing/2014/main" id="{7C481077-4184-FA49-AEB4-3AACE0656E61}"/>
                </a:ext>
              </a:extLst>
            </p:cNvPr>
            <p:cNvSpPr txBox="1"/>
            <p:nvPr/>
          </p:nvSpPr>
          <p:spPr>
            <a:xfrm>
              <a:off x="3514279" y="3728773"/>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4</a:t>
              </a:r>
            </a:p>
          </p:txBody>
        </p:sp>
        <p:sp>
          <p:nvSpPr>
            <p:cNvPr id="159" name="TextBox 158">
              <a:extLst>
                <a:ext uri="{FF2B5EF4-FFF2-40B4-BE49-F238E27FC236}">
                  <a16:creationId xmlns:a16="http://schemas.microsoft.com/office/drawing/2014/main" id="{306F9297-96EA-1349-843A-B63F7E52A800}"/>
                </a:ext>
              </a:extLst>
            </p:cNvPr>
            <p:cNvSpPr txBox="1"/>
            <p:nvPr/>
          </p:nvSpPr>
          <p:spPr>
            <a:xfrm>
              <a:off x="2668029" y="4591306"/>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5</a:t>
              </a:r>
            </a:p>
          </p:txBody>
        </p:sp>
        <p:sp>
          <p:nvSpPr>
            <p:cNvPr id="160" name="TextBox 159">
              <a:extLst>
                <a:ext uri="{FF2B5EF4-FFF2-40B4-BE49-F238E27FC236}">
                  <a16:creationId xmlns:a16="http://schemas.microsoft.com/office/drawing/2014/main" id="{7E762893-3B0A-9D48-8C71-552E2E7C648A}"/>
                </a:ext>
              </a:extLst>
            </p:cNvPr>
            <p:cNvSpPr txBox="1"/>
            <p:nvPr/>
          </p:nvSpPr>
          <p:spPr>
            <a:xfrm>
              <a:off x="1365700" y="4608102"/>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6</a:t>
              </a:r>
            </a:p>
          </p:txBody>
        </p:sp>
        <p:sp>
          <p:nvSpPr>
            <p:cNvPr id="161" name="TextBox 160">
              <a:extLst>
                <a:ext uri="{FF2B5EF4-FFF2-40B4-BE49-F238E27FC236}">
                  <a16:creationId xmlns:a16="http://schemas.microsoft.com/office/drawing/2014/main" id="{48F80AAF-E159-2C4E-9BE0-3E3F072878CE}"/>
                </a:ext>
              </a:extLst>
            </p:cNvPr>
            <p:cNvSpPr txBox="1"/>
            <p:nvPr/>
          </p:nvSpPr>
          <p:spPr>
            <a:xfrm>
              <a:off x="480397" y="3805497"/>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7</a:t>
              </a:r>
            </a:p>
          </p:txBody>
        </p:sp>
        <p:sp>
          <p:nvSpPr>
            <p:cNvPr id="162" name="TextBox 161">
              <a:extLst>
                <a:ext uri="{FF2B5EF4-FFF2-40B4-BE49-F238E27FC236}">
                  <a16:creationId xmlns:a16="http://schemas.microsoft.com/office/drawing/2014/main" id="{4B04346A-42FE-7749-B4DC-6AEC3F7D399C}"/>
                </a:ext>
              </a:extLst>
            </p:cNvPr>
            <p:cNvSpPr txBox="1"/>
            <p:nvPr/>
          </p:nvSpPr>
          <p:spPr>
            <a:xfrm>
              <a:off x="440821" y="2498404"/>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8</a:t>
              </a:r>
            </a:p>
          </p:txBody>
        </p:sp>
      </p:grpSp>
      <p:sp>
        <p:nvSpPr>
          <p:cNvPr id="136" name="Pie 135">
            <a:extLst>
              <a:ext uri="{FF2B5EF4-FFF2-40B4-BE49-F238E27FC236}">
                <a16:creationId xmlns:a16="http://schemas.microsoft.com/office/drawing/2014/main" id="{4D46A4E3-94DD-6941-8932-F3C15DC0CB2E}"/>
              </a:ext>
            </a:extLst>
          </p:cNvPr>
          <p:cNvSpPr/>
          <p:nvPr/>
        </p:nvSpPr>
        <p:spPr>
          <a:xfrm rot="2601879" flipH="1">
            <a:off x="1049787" y="2383709"/>
            <a:ext cx="2856677" cy="2925024"/>
          </a:xfrm>
          <a:prstGeom prst="pie">
            <a:avLst>
              <a:gd name="adj1" fmla="val 30189"/>
              <a:gd name="adj2" fmla="val 1887701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7" name="Group 136">
            <a:extLst>
              <a:ext uri="{FF2B5EF4-FFF2-40B4-BE49-F238E27FC236}">
                <a16:creationId xmlns:a16="http://schemas.microsoft.com/office/drawing/2014/main" id="{331FDA49-40EF-6F46-AEB0-0D47A695B537}"/>
              </a:ext>
            </a:extLst>
          </p:cNvPr>
          <p:cNvGrpSpPr/>
          <p:nvPr/>
        </p:nvGrpSpPr>
        <p:grpSpPr>
          <a:xfrm>
            <a:off x="1372524" y="2803171"/>
            <a:ext cx="2190874" cy="2065943"/>
            <a:chOff x="1063766" y="2256906"/>
            <a:chExt cx="2190874" cy="2065943"/>
          </a:xfrm>
        </p:grpSpPr>
        <p:sp>
          <p:nvSpPr>
            <p:cNvPr id="169" name="N-fold Stratified…">
              <a:extLst>
                <a:ext uri="{FF2B5EF4-FFF2-40B4-BE49-F238E27FC236}">
                  <a16:creationId xmlns:a16="http://schemas.microsoft.com/office/drawing/2014/main" id="{CAEC18C9-5C78-6744-9C09-5177D6F35E52}"/>
                </a:ext>
              </a:extLst>
            </p:cNvPr>
            <p:cNvSpPr txBox="1"/>
            <p:nvPr/>
          </p:nvSpPr>
          <p:spPr>
            <a:xfrm>
              <a:off x="1473473" y="2256906"/>
              <a:ext cx="572079"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Train</a:t>
              </a:r>
              <a:endParaRPr sz="1900" dirty="0">
                <a:solidFill>
                  <a:schemeClr val="bg1"/>
                </a:solidFill>
                <a:latin typeface="Calibri" panose="020F0502020204030204" pitchFamily="34" charset="0"/>
                <a:cs typeface="Calibri" panose="020F0502020204030204" pitchFamily="34" charset="0"/>
              </a:endParaRPr>
            </a:p>
          </p:txBody>
        </p:sp>
        <p:sp>
          <p:nvSpPr>
            <p:cNvPr id="170" name="N-fold Stratified…">
              <a:extLst>
                <a:ext uri="{FF2B5EF4-FFF2-40B4-BE49-F238E27FC236}">
                  <a16:creationId xmlns:a16="http://schemas.microsoft.com/office/drawing/2014/main" id="{9B435326-F71B-F647-8A80-8E96C4D3193C}"/>
                </a:ext>
              </a:extLst>
            </p:cNvPr>
            <p:cNvSpPr txBox="1"/>
            <p:nvPr/>
          </p:nvSpPr>
          <p:spPr>
            <a:xfrm>
              <a:off x="2284987" y="2295239"/>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1" name="N-fold Stratified…">
              <a:extLst>
                <a:ext uri="{FF2B5EF4-FFF2-40B4-BE49-F238E27FC236}">
                  <a16:creationId xmlns:a16="http://schemas.microsoft.com/office/drawing/2014/main" id="{06D8C7E1-D03D-E149-A10C-E5BD870ED30F}"/>
                </a:ext>
              </a:extLst>
            </p:cNvPr>
            <p:cNvSpPr txBox="1"/>
            <p:nvPr/>
          </p:nvSpPr>
          <p:spPr>
            <a:xfrm>
              <a:off x="2779896" y="2777591"/>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2" name="N-fold Stratified…">
              <a:extLst>
                <a:ext uri="{FF2B5EF4-FFF2-40B4-BE49-F238E27FC236}">
                  <a16:creationId xmlns:a16="http://schemas.microsoft.com/office/drawing/2014/main" id="{7652099F-3FDB-3F4A-8393-C75B1AAD87C2}"/>
                </a:ext>
              </a:extLst>
            </p:cNvPr>
            <p:cNvSpPr txBox="1"/>
            <p:nvPr/>
          </p:nvSpPr>
          <p:spPr>
            <a:xfrm>
              <a:off x="2759731" y="3324246"/>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3" name="N-fold Stratified…">
              <a:extLst>
                <a:ext uri="{FF2B5EF4-FFF2-40B4-BE49-F238E27FC236}">
                  <a16:creationId xmlns:a16="http://schemas.microsoft.com/office/drawing/2014/main" id="{A70D7D13-EDAC-C344-BE33-8260D5E58A00}"/>
                </a:ext>
              </a:extLst>
            </p:cNvPr>
            <p:cNvSpPr txBox="1"/>
            <p:nvPr/>
          </p:nvSpPr>
          <p:spPr>
            <a:xfrm>
              <a:off x="2284987" y="3946527"/>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4" name="N-fold Stratified…">
              <a:extLst>
                <a:ext uri="{FF2B5EF4-FFF2-40B4-BE49-F238E27FC236}">
                  <a16:creationId xmlns:a16="http://schemas.microsoft.com/office/drawing/2014/main" id="{D42FDB69-F6EC-9E46-B4D7-A7F1E6B2526A}"/>
                </a:ext>
              </a:extLst>
            </p:cNvPr>
            <p:cNvSpPr txBox="1"/>
            <p:nvPr/>
          </p:nvSpPr>
          <p:spPr>
            <a:xfrm>
              <a:off x="1509994" y="3958328"/>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5" name="N-fold Stratified…">
              <a:extLst>
                <a:ext uri="{FF2B5EF4-FFF2-40B4-BE49-F238E27FC236}">
                  <a16:creationId xmlns:a16="http://schemas.microsoft.com/office/drawing/2014/main" id="{C782F9C3-5524-464C-98EA-8A81CE3B4FE1}"/>
                </a:ext>
              </a:extLst>
            </p:cNvPr>
            <p:cNvSpPr txBox="1"/>
            <p:nvPr/>
          </p:nvSpPr>
          <p:spPr>
            <a:xfrm>
              <a:off x="1129605" y="3388116"/>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76" name="N-fold Stratified…">
              <a:extLst>
                <a:ext uri="{FF2B5EF4-FFF2-40B4-BE49-F238E27FC236}">
                  <a16:creationId xmlns:a16="http://schemas.microsoft.com/office/drawing/2014/main" id="{392D35DF-82E3-2945-8D17-833FC993B673}"/>
                </a:ext>
              </a:extLst>
            </p:cNvPr>
            <p:cNvSpPr txBox="1"/>
            <p:nvPr/>
          </p:nvSpPr>
          <p:spPr>
            <a:xfrm>
              <a:off x="1063766" y="2764537"/>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grpSp>
      <p:sp>
        <p:nvSpPr>
          <p:cNvPr id="178" name="Pie 177">
            <a:extLst>
              <a:ext uri="{FF2B5EF4-FFF2-40B4-BE49-F238E27FC236}">
                <a16:creationId xmlns:a16="http://schemas.microsoft.com/office/drawing/2014/main" id="{75424DE3-D458-6D4C-A492-ED093510936C}"/>
              </a:ext>
            </a:extLst>
          </p:cNvPr>
          <p:cNvSpPr/>
          <p:nvPr/>
        </p:nvSpPr>
        <p:spPr>
          <a:xfrm rot="5400000" flipH="1">
            <a:off x="1039292" y="2383709"/>
            <a:ext cx="2856677" cy="2925024"/>
          </a:xfrm>
          <a:prstGeom prst="pie">
            <a:avLst>
              <a:gd name="adj1" fmla="val 30189"/>
              <a:gd name="adj2" fmla="val 1887701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0" name="Group 179">
            <a:extLst>
              <a:ext uri="{FF2B5EF4-FFF2-40B4-BE49-F238E27FC236}">
                <a16:creationId xmlns:a16="http://schemas.microsoft.com/office/drawing/2014/main" id="{40B55337-9645-7E42-AFF3-9083CDC84C8A}"/>
              </a:ext>
            </a:extLst>
          </p:cNvPr>
          <p:cNvGrpSpPr/>
          <p:nvPr/>
        </p:nvGrpSpPr>
        <p:grpSpPr>
          <a:xfrm>
            <a:off x="1378676" y="2822205"/>
            <a:ext cx="2190874" cy="2030525"/>
            <a:chOff x="1063766" y="2292324"/>
            <a:chExt cx="2190874" cy="2030525"/>
          </a:xfrm>
        </p:grpSpPr>
        <p:sp>
          <p:nvSpPr>
            <p:cNvPr id="181" name="N-fold Stratified…">
              <a:extLst>
                <a:ext uri="{FF2B5EF4-FFF2-40B4-BE49-F238E27FC236}">
                  <a16:creationId xmlns:a16="http://schemas.microsoft.com/office/drawing/2014/main" id="{FCFA5CF1-683C-C14D-9963-A0D2E1274D74}"/>
                </a:ext>
              </a:extLst>
            </p:cNvPr>
            <p:cNvSpPr txBox="1"/>
            <p:nvPr/>
          </p:nvSpPr>
          <p:spPr>
            <a:xfrm>
              <a:off x="2271391" y="2292324"/>
              <a:ext cx="572079"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Train</a:t>
              </a:r>
              <a:endParaRPr sz="1900" dirty="0">
                <a:solidFill>
                  <a:schemeClr val="bg1"/>
                </a:solidFill>
                <a:latin typeface="Calibri" panose="020F0502020204030204" pitchFamily="34" charset="0"/>
                <a:cs typeface="Calibri" panose="020F0502020204030204" pitchFamily="34" charset="0"/>
              </a:endParaRPr>
            </a:p>
          </p:txBody>
        </p:sp>
        <p:sp>
          <p:nvSpPr>
            <p:cNvPr id="182" name="N-fold Stratified…">
              <a:extLst>
                <a:ext uri="{FF2B5EF4-FFF2-40B4-BE49-F238E27FC236}">
                  <a16:creationId xmlns:a16="http://schemas.microsoft.com/office/drawing/2014/main" id="{57A7D749-CC3E-7041-AF88-1BD371D946C8}"/>
                </a:ext>
              </a:extLst>
            </p:cNvPr>
            <p:cNvSpPr txBox="1"/>
            <p:nvPr/>
          </p:nvSpPr>
          <p:spPr>
            <a:xfrm>
              <a:off x="1523910" y="2292324"/>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3" name="N-fold Stratified…">
              <a:extLst>
                <a:ext uri="{FF2B5EF4-FFF2-40B4-BE49-F238E27FC236}">
                  <a16:creationId xmlns:a16="http://schemas.microsoft.com/office/drawing/2014/main" id="{6295B856-2324-C944-8C4A-B7ECF02E7C71}"/>
                </a:ext>
              </a:extLst>
            </p:cNvPr>
            <p:cNvSpPr txBox="1"/>
            <p:nvPr/>
          </p:nvSpPr>
          <p:spPr>
            <a:xfrm>
              <a:off x="2779896" y="2777591"/>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4" name="N-fold Stratified…">
              <a:extLst>
                <a:ext uri="{FF2B5EF4-FFF2-40B4-BE49-F238E27FC236}">
                  <a16:creationId xmlns:a16="http://schemas.microsoft.com/office/drawing/2014/main" id="{DCD82B47-A83C-D541-85A3-E281F485EE4F}"/>
                </a:ext>
              </a:extLst>
            </p:cNvPr>
            <p:cNvSpPr txBox="1"/>
            <p:nvPr/>
          </p:nvSpPr>
          <p:spPr>
            <a:xfrm>
              <a:off x="2759731" y="3324246"/>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5" name="N-fold Stratified…">
              <a:extLst>
                <a:ext uri="{FF2B5EF4-FFF2-40B4-BE49-F238E27FC236}">
                  <a16:creationId xmlns:a16="http://schemas.microsoft.com/office/drawing/2014/main" id="{4FAE8813-4A77-FC49-95EA-2B94BCECAE3A}"/>
                </a:ext>
              </a:extLst>
            </p:cNvPr>
            <p:cNvSpPr txBox="1"/>
            <p:nvPr/>
          </p:nvSpPr>
          <p:spPr>
            <a:xfrm>
              <a:off x="2284987" y="3946527"/>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6" name="N-fold Stratified…">
              <a:extLst>
                <a:ext uri="{FF2B5EF4-FFF2-40B4-BE49-F238E27FC236}">
                  <a16:creationId xmlns:a16="http://schemas.microsoft.com/office/drawing/2014/main" id="{A4447DCA-B3CE-4647-9C35-7D03FBA05460}"/>
                </a:ext>
              </a:extLst>
            </p:cNvPr>
            <p:cNvSpPr txBox="1"/>
            <p:nvPr/>
          </p:nvSpPr>
          <p:spPr>
            <a:xfrm>
              <a:off x="1509994" y="3958328"/>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7" name="N-fold Stratified…">
              <a:extLst>
                <a:ext uri="{FF2B5EF4-FFF2-40B4-BE49-F238E27FC236}">
                  <a16:creationId xmlns:a16="http://schemas.microsoft.com/office/drawing/2014/main" id="{B52CAF0B-F821-9D40-958A-853F9177C6F1}"/>
                </a:ext>
              </a:extLst>
            </p:cNvPr>
            <p:cNvSpPr txBox="1"/>
            <p:nvPr/>
          </p:nvSpPr>
          <p:spPr>
            <a:xfrm>
              <a:off x="1129605" y="3388116"/>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sp>
          <p:nvSpPr>
            <p:cNvPr id="188" name="N-fold Stratified…">
              <a:extLst>
                <a:ext uri="{FF2B5EF4-FFF2-40B4-BE49-F238E27FC236}">
                  <a16:creationId xmlns:a16="http://schemas.microsoft.com/office/drawing/2014/main" id="{7D350F8B-4AE7-7B4B-B4CE-868D35DA996C}"/>
                </a:ext>
              </a:extLst>
            </p:cNvPr>
            <p:cNvSpPr txBox="1"/>
            <p:nvPr/>
          </p:nvSpPr>
          <p:spPr>
            <a:xfrm>
              <a:off x="1063766" y="2764537"/>
              <a:ext cx="474744" cy="36452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1900" b="1">
                  <a:solidFill>
                    <a:srgbClr val="FFFFFF"/>
                  </a:solidFill>
                </a:defRPr>
              </a:pPr>
              <a:r>
                <a:rPr lang="en-GB" sz="1900" dirty="0">
                  <a:solidFill>
                    <a:schemeClr val="bg1"/>
                  </a:solidFill>
                  <a:latin typeface="Calibri" panose="020F0502020204030204" pitchFamily="34" charset="0"/>
                  <a:cs typeface="Calibri" panose="020F0502020204030204" pitchFamily="34" charset="0"/>
                </a:rPr>
                <a:t>Test</a:t>
              </a:r>
              <a:endParaRPr sz="1900" dirty="0">
                <a:solidFill>
                  <a:schemeClr val="bg1"/>
                </a:solidFill>
                <a:latin typeface="Calibri" panose="020F0502020204030204" pitchFamily="34" charset="0"/>
                <a:cs typeface="Calibri" panose="020F0502020204030204" pitchFamily="34" charset="0"/>
              </a:endParaRPr>
            </a:p>
          </p:txBody>
        </p:sp>
      </p:grpSp>
      <p:pic>
        <p:nvPicPr>
          <p:cNvPr id="163" name="Picture 162">
            <a:extLst>
              <a:ext uri="{FF2B5EF4-FFF2-40B4-BE49-F238E27FC236}">
                <a16:creationId xmlns:a16="http://schemas.microsoft.com/office/drawing/2014/main" id="{85F65D9C-B77A-42B9-AC31-640B2857C38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4955797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5">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p:tmAbs val="0"/>
                                  </p:iterate>
                                  <p:childTnLst>
                                    <p:set>
                                      <p:cBhvr>
                                        <p:cTn id="52" fill="hold"/>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advAuto="0"/>
      <p:bldP spid="136" grpId="0" animBg="1"/>
      <p:bldP spid="136" grpId="1" animBg="1"/>
      <p:bldP spid="1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619DCE-D2DA-4DAE-B75F-8D271FFC4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1839598" y="182880"/>
            <a:ext cx="781531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Automated Decision Making’s Flaws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8" name="Title 1">
            <a:extLst>
              <a:ext uri="{FF2B5EF4-FFF2-40B4-BE49-F238E27FC236}">
                <a16:creationId xmlns:a16="http://schemas.microsoft.com/office/drawing/2014/main" id="{56A93AA6-555F-410C-8D6A-2FBBE1C27E9C}"/>
              </a:ext>
            </a:extLst>
          </p:cNvPr>
          <p:cNvSpPr txBox="1"/>
          <p:nvPr/>
        </p:nvSpPr>
        <p:spPr>
          <a:xfrm>
            <a:off x="435804" y="1635745"/>
            <a:ext cx="3578077" cy="447201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lnSpcReduction="10000"/>
          </a:bodyPr>
          <a:lstStyle>
            <a:lvl1pPr marL="228600" indent="-228600">
              <a:buSzPct val="100000"/>
              <a:buChar char="•"/>
              <a:defRPr sz="2000" b="1">
                <a:solidFill>
                  <a:srgbClr val="FFFFFF"/>
                </a:solidFill>
                <a:latin typeface="Arial"/>
                <a:ea typeface="Arial"/>
                <a:cs typeface="Arial"/>
                <a:sym typeface="Arial"/>
              </a:defRPr>
            </a:lvl1pPr>
          </a:lstStyle>
          <a:p>
            <a:r>
              <a:rPr lang="en-GB" sz="3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Biased input data </a:t>
            </a:r>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For example, suppose you want to teach an algorithm to recognize a specific disease in a group of patients. </a:t>
            </a:r>
          </a:p>
          <a:p>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provide the algorithm with data describing patients who are all aged between 60 to 80. </a:t>
            </a:r>
          </a:p>
          <a:p>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then run the algorithm on patients aged 18 to 30. The algorithm performs badly, as it’s knowledge is biased toward recognizing disease in much older patients.</a:t>
            </a:r>
          </a:p>
          <a:p>
            <a:endPar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endPar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F033E08-498E-0848-959C-0B50B2ECD5F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132376" y="4133981"/>
            <a:ext cx="2271592" cy="1577919"/>
          </a:xfrm>
          <a:prstGeom prst="rect">
            <a:avLst/>
          </a:prstGeom>
          <a:ln>
            <a:noFill/>
          </a:ln>
          <a:effectLst>
            <a:softEdge rad="112500"/>
          </a:effectLst>
        </p:spPr>
      </p:pic>
      <p:pic>
        <p:nvPicPr>
          <p:cNvPr id="6" name="Picture 5">
            <a:extLst>
              <a:ext uri="{FF2B5EF4-FFF2-40B4-BE49-F238E27FC236}">
                <a16:creationId xmlns:a16="http://schemas.microsoft.com/office/drawing/2014/main" id="{2CC2FD9B-174F-3449-870E-8892BD8EB1C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4132376" y="1886900"/>
            <a:ext cx="2291409" cy="1577920"/>
          </a:xfrm>
          <a:prstGeom prst="rect">
            <a:avLst/>
          </a:prstGeom>
          <a:ln>
            <a:noFill/>
          </a:ln>
          <a:effectLst>
            <a:softEdge rad="112500"/>
          </a:effectLst>
        </p:spPr>
      </p:pic>
      <p:sp>
        <p:nvSpPr>
          <p:cNvPr id="31" name="Title 1">
            <a:extLst>
              <a:ext uri="{FF2B5EF4-FFF2-40B4-BE49-F238E27FC236}">
                <a16:creationId xmlns:a16="http://schemas.microsoft.com/office/drawing/2014/main" id="{F5FD1543-204F-9946-AC6A-A99F39F340B0}"/>
              </a:ext>
            </a:extLst>
          </p:cNvPr>
          <p:cNvSpPr txBox="1"/>
          <p:nvPr/>
        </p:nvSpPr>
        <p:spPr>
          <a:xfrm>
            <a:off x="6862937" y="1322887"/>
            <a:ext cx="4893259" cy="3319776"/>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228600" indent="-228600">
              <a:buSzPct val="100000"/>
              <a:buChar char="•"/>
              <a:defRPr sz="2000" b="1">
                <a:solidFill>
                  <a:srgbClr val="FFFFFF"/>
                </a:solidFill>
                <a:latin typeface="Arial"/>
                <a:ea typeface="Arial"/>
                <a:cs typeface="Arial"/>
                <a:sym typeface="Arial"/>
              </a:defRPr>
            </a:lvl1pPr>
          </a:lstStyle>
          <a:p>
            <a:r>
              <a:rPr lang="en-GB" sz="32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Biased cognitive process </a:t>
            </a:r>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For instance suppose we try to teach an algorithm to predict when a train on the Tokyo rail network will be late. </a:t>
            </a:r>
          </a:p>
          <a:p>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Trains on this network are exceptionally punctual.</a:t>
            </a:r>
          </a:p>
          <a:p>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To achieve the best overall performance, just never predict that a train will be late.</a:t>
            </a:r>
          </a:p>
          <a:p>
            <a:endPar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endPar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4735006-71C7-9A4B-B9CF-D61A174FA44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37923" y="4184251"/>
            <a:ext cx="2269835" cy="1577920"/>
          </a:xfrm>
          <a:prstGeom prst="rect">
            <a:avLst/>
          </a:prstGeom>
          <a:ln>
            <a:noFill/>
          </a:ln>
          <a:effectLst>
            <a:softEdge rad="112500"/>
          </a:effectLst>
        </p:spPr>
      </p:pic>
      <p:pic>
        <p:nvPicPr>
          <p:cNvPr id="19" name="Picture 18">
            <a:extLst>
              <a:ext uri="{FF2B5EF4-FFF2-40B4-BE49-F238E27FC236}">
                <a16:creationId xmlns:a16="http://schemas.microsoft.com/office/drawing/2014/main" id="{792684EF-ADF0-4C00-9C10-B84DF420401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78405818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9710D975-DEA6-45D6-9952-0D91A0F9A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Summary of Process (1)</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2" name="Group 1">
            <a:extLst>
              <a:ext uri="{FF2B5EF4-FFF2-40B4-BE49-F238E27FC236}">
                <a16:creationId xmlns:a16="http://schemas.microsoft.com/office/drawing/2014/main" id="{84E6A42D-C829-435A-A495-80F880216C97}"/>
              </a:ext>
            </a:extLst>
          </p:cNvPr>
          <p:cNvGrpSpPr/>
          <p:nvPr/>
        </p:nvGrpSpPr>
        <p:grpSpPr>
          <a:xfrm>
            <a:off x="1756031" y="2369505"/>
            <a:ext cx="2583457" cy="3973339"/>
            <a:chOff x="1579581" y="1823240"/>
            <a:chExt cx="2583457" cy="3973339"/>
          </a:xfrm>
        </p:grpSpPr>
        <p:sp>
          <p:nvSpPr>
            <p:cNvPr id="15" name="Rounded Rectangle">
              <a:extLst>
                <a:ext uri="{FF2B5EF4-FFF2-40B4-BE49-F238E27FC236}">
                  <a16:creationId xmlns:a16="http://schemas.microsoft.com/office/drawing/2014/main" id="{524E8583-1937-4AE4-8725-858914F23C44}"/>
                </a:ext>
              </a:extLst>
            </p:cNvPr>
            <p:cNvSpPr/>
            <p:nvPr/>
          </p:nvSpPr>
          <p:spPr>
            <a:xfrm>
              <a:off x="1750946" y="2718577"/>
              <a:ext cx="1072264" cy="892970"/>
            </a:xfrm>
            <a:prstGeom prst="roundRect">
              <a:avLst>
                <a:gd name="adj" fmla="val 15000"/>
              </a:avLst>
            </a:prstGeom>
            <a:solidFill>
              <a:srgbClr val="70BF41"/>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16" name="Rounded Rectangle">
              <a:extLst>
                <a:ext uri="{FF2B5EF4-FFF2-40B4-BE49-F238E27FC236}">
                  <a16:creationId xmlns:a16="http://schemas.microsoft.com/office/drawing/2014/main" id="{0AF55EC7-6793-4DE8-A664-A2BE4F9D5086}"/>
                </a:ext>
              </a:extLst>
            </p:cNvPr>
            <p:cNvSpPr/>
            <p:nvPr/>
          </p:nvSpPr>
          <p:spPr>
            <a:xfrm>
              <a:off x="1579581" y="1823240"/>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ln>
                  <a:solidFill>
                    <a:schemeClr val="bg1"/>
                  </a:solidFill>
                </a:ln>
                <a:noFill/>
              </a:endParaRPr>
            </a:p>
          </p:txBody>
        </p:sp>
        <p:sp>
          <p:nvSpPr>
            <p:cNvPr id="19" name="Collect Data">
              <a:extLst>
                <a:ext uri="{FF2B5EF4-FFF2-40B4-BE49-F238E27FC236}">
                  <a16:creationId xmlns:a16="http://schemas.microsoft.com/office/drawing/2014/main" id="{BE0325C1-B609-4E15-AEAF-4A6AB7947CB1}"/>
                </a:ext>
              </a:extLst>
            </p:cNvPr>
            <p:cNvSpPr txBox="1"/>
            <p:nvPr/>
          </p:nvSpPr>
          <p:spPr>
            <a:xfrm>
              <a:off x="2194869" y="5416669"/>
              <a:ext cx="1352869" cy="37991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sz="2000">
                  <a:solidFill>
                    <a:srgbClr val="FFFF00"/>
                  </a:solidFill>
                  <a:latin typeface="Calibri" panose="020F0502020204030204" pitchFamily="34" charset="0"/>
                  <a:cs typeface="Calibri" panose="020F0502020204030204" pitchFamily="34" charset="0"/>
                </a:rPr>
                <a:t>Collect Data</a:t>
              </a:r>
            </a:p>
          </p:txBody>
        </p:sp>
        <p:sp>
          <p:nvSpPr>
            <p:cNvPr id="27" name="Training">
              <a:extLst>
                <a:ext uri="{FF2B5EF4-FFF2-40B4-BE49-F238E27FC236}">
                  <a16:creationId xmlns:a16="http://schemas.microsoft.com/office/drawing/2014/main" id="{9BF38530-AA24-47FE-AE19-081E27CAFCBB}"/>
                </a:ext>
              </a:extLst>
            </p:cNvPr>
            <p:cNvSpPr txBox="1"/>
            <p:nvPr/>
          </p:nvSpPr>
          <p:spPr>
            <a:xfrm>
              <a:off x="1880966" y="2998190"/>
              <a:ext cx="790344"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a:latin typeface="Calibri" panose="020F0502020204030204" pitchFamily="34" charset="0"/>
                  <a:cs typeface="Calibri" panose="020F0502020204030204" pitchFamily="34" charset="0"/>
                </a:rPr>
                <a:t>Training</a:t>
              </a:r>
            </a:p>
          </p:txBody>
        </p:sp>
        <p:sp>
          <p:nvSpPr>
            <p:cNvPr id="30" name="Rounded Rectangle">
              <a:extLst>
                <a:ext uri="{FF2B5EF4-FFF2-40B4-BE49-F238E27FC236}">
                  <a16:creationId xmlns:a16="http://schemas.microsoft.com/office/drawing/2014/main" id="{627BB22B-3AA9-413B-8EAE-5238250766B6}"/>
                </a:ext>
              </a:extLst>
            </p:cNvPr>
            <p:cNvSpPr/>
            <p:nvPr/>
          </p:nvSpPr>
          <p:spPr>
            <a:xfrm>
              <a:off x="2953230" y="2718577"/>
              <a:ext cx="1072264" cy="892969"/>
            </a:xfrm>
            <a:prstGeom prst="roundRect">
              <a:avLst>
                <a:gd name="adj" fmla="val 15000"/>
              </a:avLst>
            </a:prstGeom>
            <a:solidFill>
              <a:srgbClr val="C82506"/>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31" name="Test Data">
              <a:extLst>
                <a:ext uri="{FF2B5EF4-FFF2-40B4-BE49-F238E27FC236}">
                  <a16:creationId xmlns:a16="http://schemas.microsoft.com/office/drawing/2014/main" id="{A6CF3576-D89A-4C15-A3A4-6115D0C92406}"/>
                </a:ext>
              </a:extLst>
            </p:cNvPr>
            <p:cNvSpPr txBox="1"/>
            <p:nvPr/>
          </p:nvSpPr>
          <p:spPr>
            <a:xfrm>
              <a:off x="3038024" y="2997875"/>
              <a:ext cx="902681"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dirty="0">
                  <a:latin typeface="Calibri" panose="020F0502020204030204" pitchFamily="34" charset="0"/>
                  <a:cs typeface="Calibri" panose="020F0502020204030204" pitchFamily="34" charset="0"/>
                </a:rPr>
                <a:t>Test Data</a:t>
              </a:r>
            </a:p>
          </p:txBody>
        </p:sp>
      </p:grpSp>
      <p:grpSp>
        <p:nvGrpSpPr>
          <p:cNvPr id="3" name="Group 2">
            <a:extLst>
              <a:ext uri="{FF2B5EF4-FFF2-40B4-BE49-F238E27FC236}">
                <a16:creationId xmlns:a16="http://schemas.microsoft.com/office/drawing/2014/main" id="{BF0A255B-35A6-48E1-AE78-54D4AFBEF6CC}"/>
              </a:ext>
            </a:extLst>
          </p:cNvPr>
          <p:cNvGrpSpPr/>
          <p:nvPr/>
        </p:nvGrpSpPr>
        <p:grpSpPr>
          <a:xfrm>
            <a:off x="4343123" y="2369505"/>
            <a:ext cx="2865421" cy="3973339"/>
            <a:chOff x="4166673" y="1823240"/>
            <a:chExt cx="2865421" cy="3973339"/>
          </a:xfrm>
        </p:grpSpPr>
        <p:sp>
          <p:nvSpPr>
            <p:cNvPr id="17" name="Rounded Rectangle">
              <a:extLst>
                <a:ext uri="{FF2B5EF4-FFF2-40B4-BE49-F238E27FC236}">
                  <a16:creationId xmlns:a16="http://schemas.microsoft.com/office/drawing/2014/main" id="{7A496B93-3674-4CC1-9D7E-56011E798C03}"/>
                </a:ext>
              </a:extLst>
            </p:cNvPr>
            <p:cNvSpPr/>
            <p:nvPr/>
          </p:nvSpPr>
          <p:spPr>
            <a:xfrm>
              <a:off x="4448637" y="1823240"/>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ln>
                  <a:solidFill>
                    <a:schemeClr val="bg1"/>
                  </a:solidFill>
                </a:ln>
                <a:noFill/>
              </a:endParaRPr>
            </a:p>
          </p:txBody>
        </p:sp>
        <p:sp>
          <p:nvSpPr>
            <p:cNvPr id="20" name="Design / Extract">
              <a:extLst>
                <a:ext uri="{FF2B5EF4-FFF2-40B4-BE49-F238E27FC236}">
                  <a16:creationId xmlns:a16="http://schemas.microsoft.com/office/drawing/2014/main" id="{90134310-F1F9-4A81-96E7-56CA6FFA5914}"/>
                </a:ext>
              </a:extLst>
            </p:cNvPr>
            <p:cNvSpPr txBox="1"/>
            <p:nvPr/>
          </p:nvSpPr>
          <p:spPr>
            <a:xfrm>
              <a:off x="4863136" y="5416669"/>
              <a:ext cx="1754453" cy="37991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sz="2000">
                  <a:solidFill>
                    <a:srgbClr val="FFFF00"/>
                  </a:solidFill>
                  <a:latin typeface="Calibri" panose="020F0502020204030204" pitchFamily="34" charset="0"/>
                  <a:cs typeface="Calibri" panose="020F0502020204030204" pitchFamily="34" charset="0"/>
                </a:rPr>
                <a:t>Design / Extract</a:t>
              </a:r>
            </a:p>
          </p:txBody>
        </p:sp>
        <p:sp>
          <p:nvSpPr>
            <p:cNvPr id="22" name="Line">
              <a:extLst>
                <a:ext uri="{FF2B5EF4-FFF2-40B4-BE49-F238E27FC236}">
                  <a16:creationId xmlns:a16="http://schemas.microsoft.com/office/drawing/2014/main" id="{4617C197-E0F8-49B8-903C-6100D42BCCD7}"/>
                </a:ext>
              </a:extLst>
            </p:cNvPr>
            <p:cNvSpPr/>
            <p:nvPr/>
          </p:nvSpPr>
          <p:spPr>
            <a:xfrm>
              <a:off x="4166673" y="3610279"/>
              <a:ext cx="281964" cy="0"/>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pic>
          <p:nvPicPr>
            <p:cNvPr id="26" name="fog-1209205_1920.jpg" descr="fog-1209205_1920.jpg">
              <a:extLst>
                <a:ext uri="{FF2B5EF4-FFF2-40B4-BE49-F238E27FC236}">
                  <a16:creationId xmlns:a16="http://schemas.microsoft.com/office/drawing/2014/main" id="{D7606612-05DD-4367-A26E-849066F677D0}"/>
                </a:ext>
              </a:extLst>
            </p:cNvPr>
            <p:cNvPicPr>
              <a:picLocks noChangeAspect="1"/>
            </p:cNvPicPr>
            <p:nvPr/>
          </p:nvPicPr>
          <p:blipFill>
            <a:blip r:embed="rId4"/>
            <a:srcRect l="49129" t="47453" r="44709" b="49448"/>
            <a:stretch>
              <a:fillRect/>
            </a:stretch>
          </p:blipFill>
          <p:spPr>
            <a:xfrm>
              <a:off x="5339762" y="3444192"/>
              <a:ext cx="857184" cy="285355"/>
            </a:xfrm>
            <a:prstGeom prst="rect">
              <a:avLst/>
            </a:prstGeom>
            <a:ln w="12700">
              <a:miter lim="400000"/>
            </a:ln>
          </p:spPr>
        </p:pic>
        <p:grpSp>
          <p:nvGrpSpPr>
            <p:cNvPr id="32" name="Group">
              <a:extLst>
                <a:ext uri="{FF2B5EF4-FFF2-40B4-BE49-F238E27FC236}">
                  <a16:creationId xmlns:a16="http://schemas.microsoft.com/office/drawing/2014/main" id="{423D70B9-7BF0-42F5-8F5F-65DC97133FCC}"/>
                </a:ext>
              </a:extLst>
            </p:cNvPr>
            <p:cNvGrpSpPr/>
            <p:nvPr/>
          </p:nvGrpSpPr>
          <p:grpSpPr>
            <a:xfrm>
              <a:off x="4606487" y="2274542"/>
              <a:ext cx="2267753" cy="2603670"/>
              <a:chOff x="1048346" y="852"/>
              <a:chExt cx="2267751" cy="2603669"/>
            </a:xfrm>
          </p:grpSpPr>
          <mc:AlternateContent xmlns:mc="http://schemas.openxmlformats.org/markup-compatibility/2006" xmlns:a14="http://schemas.microsoft.com/office/drawing/2010/main">
            <mc:Choice Requires="a14">
              <p:graphicFrame>
                <p:nvGraphicFramePr>
                  <p:cNvPr id="33" name="Table">
                    <a:extLst>
                      <a:ext uri="{FF2B5EF4-FFF2-40B4-BE49-F238E27FC236}">
                        <a16:creationId xmlns:a16="http://schemas.microsoft.com/office/drawing/2014/main" id="{E5B01F58-9F8A-4F02-9469-BB4D62374B3C}"/>
                      </a:ext>
                    </a:extLst>
                  </p:cNvPr>
                  <p:cNvGraphicFramePr/>
                  <p:nvPr/>
                </p:nvGraphicFramePr>
                <p:xfrm>
                  <a:off x="1048346" y="518154"/>
                  <a:ext cx="2267751" cy="2086367"/>
                </p:xfrm>
                <a:graphic>
                  <a:graphicData uri="http://schemas.openxmlformats.org/drawingml/2006/table">
                    <a:tbl>
                      <a:tblPr firstRow="1" firstCol="1"/>
                      <a:tblGrid>
                        <a:gridCol w="883771">
                          <a:extLst>
                            <a:ext uri="{9D8B030D-6E8A-4147-A177-3AD203B41FA5}">
                              <a16:colId xmlns:a16="http://schemas.microsoft.com/office/drawing/2014/main" val="20000"/>
                            </a:ext>
                          </a:extLst>
                        </a:gridCol>
                        <a:gridCol w="691991">
                          <a:extLst>
                            <a:ext uri="{9D8B030D-6E8A-4147-A177-3AD203B41FA5}">
                              <a16:colId xmlns:a16="http://schemas.microsoft.com/office/drawing/2014/main" val="20001"/>
                            </a:ext>
                          </a:extLst>
                        </a:gridCol>
                        <a:gridCol w="691991">
                          <a:extLst>
                            <a:ext uri="{9D8B030D-6E8A-4147-A177-3AD203B41FA5}">
                              <a16:colId xmlns:a16="http://schemas.microsoft.com/office/drawing/2014/main" val="20002"/>
                            </a:ext>
                          </a:extLst>
                        </a:gridCol>
                      </a:tblGrid>
                      <a:tr h="347728">
                        <a:tc>
                          <a:txBody>
                            <a:bodyPr/>
                            <a:lstStyle/>
                            <a:p>
                              <a:pPr algn="ctr">
                                <a:defRPr b="0">
                                  <a:solidFill>
                                    <a:srgbClr val="000000"/>
                                  </a:solidFill>
                                </a:defRPr>
                              </a:pPr>
                              <a:r>
                                <a:rPr sz="1400" b="1">
                                  <a:solidFill>
                                    <a:srgbClr val="FFFFFF"/>
                                  </a:solidFill>
                                  <a:latin typeface="Calibri" panose="020F0502020204030204" pitchFamily="34" charset="0"/>
                                  <a:cs typeface="Calibri" panose="020F0502020204030204" pitchFamily="34" charset="0"/>
                                </a:rPr>
                                <a:t>Example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pPr>
                              <a14:m>
                                <m:oMathPara xmlns:m="http://schemas.openxmlformats.org/officeDocument/2006/math">
                                  <m:oMathParaPr>
                                    <m:jc m:val="centerGroup"/>
                                  </m:oMathParaPr>
                                  <m:oMath xmlns:m="http://schemas.openxmlformats.org/officeDocument/2006/math">
                                    <m:r>
                                      <a:rPr lang="en-GB" i="1" baseline="31999" dirty="0" smtClean="0">
                                        <a:solidFill>
                                          <a:schemeClr val="bg1"/>
                                        </a:solidFill>
                                        <a:latin typeface="Cambria Math" panose="02040503050406030204" pitchFamily="18" charset="0"/>
                                        <a:cs typeface="Calibri" panose="020F0502020204030204" pitchFamily="34" charset="0"/>
                                      </a:rPr>
                                      <m:t>𝑓</m:t>
                                    </m:r>
                                    <m:r>
                                      <a:rPr lang="en-GB" b="0" i="1" baseline="31999" dirty="0" smtClean="0">
                                        <a:solidFill>
                                          <a:schemeClr val="bg1"/>
                                        </a:solidFill>
                                        <a:latin typeface="Cambria Math" panose="02040503050406030204" pitchFamily="18" charset="0"/>
                                        <a:cs typeface="Calibri" panose="020F0502020204030204" pitchFamily="34" charset="0"/>
                                      </a:rPr>
                                      <m:t>𝑒𝑎𝑡𝑢𝑟𝑒</m:t>
                                    </m:r>
                                    <m:r>
                                      <a:rPr lang="en-GB" b="0" i="1" baseline="31999" dirty="0" smtClean="0">
                                        <a:solidFill>
                                          <a:schemeClr val="bg1"/>
                                        </a:solidFill>
                                        <a:latin typeface="Cambria Math" panose="02040503050406030204" pitchFamily="18" charset="0"/>
                                        <a:cs typeface="Calibri" panose="020F0502020204030204" pitchFamily="34" charset="0"/>
                                      </a:rPr>
                                      <m:t> 1</m:t>
                                    </m:r>
                                  </m:oMath>
                                </m:oMathPara>
                              </a14:m>
                              <a:endParaRPr baseline="31999" dirty="0">
                                <a:solidFill>
                                  <a:schemeClr val="bg1"/>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defRPr sz="1400"/>
                              </a:pPr>
                              <a14:m>
                                <m:oMathPara xmlns:m="http://schemas.openxmlformats.org/officeDocument/2006/math">
                                  <m:oMathParaPr>
                                    <m:jc m:val="centerGroup"/>
                                  </m:oMathParaPr>
                                  <m:oMath xmlns:m="http://schemas.openxmlformats.org/officeDocument/2006/math">
                                    <m:r>
                                      <a:rPr lang="en-GB" i="1" baseline="31999" dirty="0" smtClean="0">
                                        <a:solidFill>
                                          <a:schemeClr val="bg1"/>
                                        </a:solidFill>
                                        <a:latin typeface="Cambria Math" panose="02040503050406030204" pitchFamily="18" charset="0"/>
                                        <a:cs typeface="Calibri" panose="020F0502020204030204" pitchFamily="34" charset="0"/>
                                      </a:rPr>
                                      <m:t>𝑓</m:t>
                                    </m:r>
                                    <m:r>
                                      <a:rPr lang="en-GB" b="0" i="1" baseline="31999" dirty="0" smtClean="0">
                                        <a:solidFill>
                                          <a:schemeClr val="bg1"/>
                                        </a:solidFill>
                                        <a:latin typeface="Cambria Math" panose="02040503050406030204" pitchFamily="18" charset="0"/>
                                        <a:cs typeface="Calibri" panose="020F0502020204030204" pitchFamily="34" charset="0"/>
                                      </a:rPr>
                                      <m:t>𝑒𝑎𝑡𝑢𝑟𝑒</m:t>
                                    </m:r>
                                    <m:r>
                                      <a:rPr lang="en-GB" b="0" i="1" baseline="31999" dirty="0" smtClean="0">
                                        <a:solidFill>
                                          <a:schemeClr val="bg1"/>
                                        </a:solidFill>
                                        <a:latin typeface="Cambria Math" panose="02040503050406030204" pitchFamily="18" charset="0"/>
                                        <a:cs typeface="Calibri" panose="020F0502020204030204" pitchFamily="34" charset="0"/>
                                      </a:rPr>
                                      <m:t> 2</m:t>
                                    </m:r>
                                  </m:oMath>
                                </m:oMathPara>
                              </a14:m>
                              <a:endParaRPr lang="en-GB" baseline="31999" dirty="0">
                                <a:solidFill>
                                  <a:schemeClr val="bg1"/>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extLst>
                          <a:ext uri="{0D108BD9-81ED-4DB2-BD59-A6C34878D82A}">
                            <a16:rowId xmlns:a16="http://schemas.microsoft.com/office/drawing/2014/main" val="10000"/>
                          </a:ext>
                        </a:extLst>
                      </a:tr>
                      <a:tr h="347728">
                        <a:tc>
                          <a:txBody>
                            <a:bodyPr/>
                            <a:lstStyle/>
                            <a:p>
                              <a:pPr algn="ctr">
                                <a:defRPr b="0">
                                  <a:solidFill>
                                    <a:srgbClr val="000000"/>
                                  </a:solidFill>
                                </a:defRPr>
                              </a:pPr>
                              <a14:m>
                                <m:oMathPara xmlns:m="http://schemas.openxmlformats.org/officeDocument/2006/math">
                                  <m:oMathParaPr>
                                    <m:jc m:val="centerGroup"/>
                                  </m:oMathParaPr>
                                  <m:oMath xmlns:m="http://schemas.openxmlformats.org/officeDocument/2006/math">
                                    <m:sSub>
                                      <m:sSubPr>
                                        <m:ctrlPr>
                                          <a:rPr lang="en-GB" sz="1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1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sz="1400" b="1" dirty="0">
                                <a:solidFill>
                                  <a:srgbClr val="FFFFFF"/>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7.4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29</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pPr algn="ctr">
                                <a:defRPr b="0">
                                  <a:solidFill>
                                    <a:srgbClr val="000000"/>
                                  </a:solidFill>
                                </a:defRPr>
                              </a:pPr>
                              <a14:m>
                                <m:oMathPara xmlns:m="http://schemas.openxmlformats.org/officeDocument/2006/math">
                                  <m:oMathParaPr>
                                    <m:jc m:val="centerGroup"/>
                                  </m:oMathParaPr>
                                  <m:oMath xmlns:m="http://schemas.openxmlformats.org/officeDocument/2006/math">
                                    <m:sSub>
                                      <m:sSubPr>
                                        <m:ctrlPr>
                                          <a:rPr lang="en-GB" sz="1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sz="1400" b="1" dirty="0">
                                <a:solidFill>
                                  <a:srgbClr val="FFFFFF"/>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6.6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pPr algn="ctr">
                                <a:defRPr b="0">
                                  <a:solidFill>
                                    <a:srgbClr val="000000"/>
                                  </a:solidFill>
                                </a:defRPr>
                              </a:pPr>
                              <a14:m>
                                <m:oMathPara xmlns:m="http://schemas.openxmlformats.org/officeDocument/2006/math">
                                  <m:oMathParaPr>
                                    <m:jc m:val="centerGroup"/>
                                  </m:oMathParaPr>
                                  <m:oMath xmlns:m="http://schemas.openxmlformats.org/officeDocument/2006/math">
                                    <m:sSub>
                                      <m:sSubPr>
                                        <m:ctrlPr>
                                          <a:rPr lang="en-GB" sz="1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sz="1400" b="1" dirty="0">
                                <a:solidFill>
                                  <a:srgbClr val="FFFFFF"/>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3.1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11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b="0">
                                  <a:solidFill>
                                    <a:srgbClr val="000000"/>
                                  </a:solidFill>
                                </a:defRPr>
                              </a:pPr>
                              <a:r>
                                <a:rPr sz="1400" b="1">
                                  <a:solidFill>
                                    <a:srgbClr val="FFFFFF"/>
                                  </a:solidFill>
                                  <a:latin typeface="Calibri" panose="020F0502020204030204" pitchFamily="34" charset="0"/>
                                  <a:cs typeface="Calibri" panose="020F0502020204030204" pitchFamily="34" charset="0"/>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pPr algn="ctr">
                                <a:defRPr b="0">
                                  <a:solidFill>
                                    <a:srgbClr val="000000"/>
                                  </a:solidFill>
                                </a:defRPr>
                              </a:pPr>
                              <a14:m>
                                <m:oMathPara xmlns:m="http://schemas.openxmlformats.org/officeDocument/2006/math">
                                  <m:oMathParaPr>
                                    <m:jc m:val="centerGroup"/>
                                  </m:oMathParaPr>
                                  <m:oMath xmlns:m="http://schemas.openxmlformats.org/officeDocument/2006/math">
                                    <m:sSub>
                                      <m:sSubPr>
                                        <m:ctrlPr>
                                          <a:rPr lang="en-GB" sz="1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1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1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oMath>
                                </m:oMathPara>
                              </a14:m>
                              <a:endParaRPr sz="1400" b="1" dirty="0">
                                <a:solidFill>
                                  <a:srgbClr val="FFFFFF"/>
                                </a:solidFill>
                                <a:latin typeface="Calibri" panose="020F0502020204030204" pitchFamily="34" charset="0"/>
                                <a:cs typeface="Calibri" panose="020F0502020204030204" pitchFamily="34" charset="0"/>
                              </a:endParaRP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0.5</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dirty="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Choice>
            <mc:Fallback xmlns="">
              <p:graphicFrame>
                <p:nvGraphicFramePr>
                  <p:cNvPr id="33" name="Table">
                    <a:extLst>
                      <a:ext uri="{FF2B5EF4-FFF2-40B4-BE49-F238E27FC236}">
                        <a16:creationId xmlns:a16="http://schemas.microsoft.com/office/drawing/2014/main" id="{E5B01F58-9F8A-4F02-9469-BB4D62374B3C}"/>
                      </a:ext>
                    </a:extLst>
                  </p:cNvPr>
                  <p:cNvGraphicFramePr/>
                  <p:nvPr>
                    <p:extLst>
                      <p:ext uri="{D42A27DB-BD31-4B8C-83A1-F6EECF244321}">
                        <p14:modId xmlns:p14="http://schemas.microsoft.com/office/powerpoint/2010/main" val="3756702212"/>
                      </p:ext>
                    </p:extLst>
                  </p:nvPr>
                </p:nvGraphicFramePr>
                <p:xfrm>
                  <a:off x="1048346" y="518154"/>
                  <a:ext cx="2267751" cy="2086367"/>
                </p:xfrm>
                <a:graphic>
                  <a:graphicData uri="http://schemas.openxmlformats.org/drawingml/2006/table">
                    <a:tbl>
                      <a:tblPr firstRow="1" firstCol="1"/>
                      <a:tblGrid>
                        <a:gridCol w="883771">
                          <a:extLst>
                            <a:ext uri="{9D8B030D-6E8A-4147-A177-3AD203B41FA5}">
                              <a16:colId xmlns:a16="http://schemas.microsoft.com/office/drawing/2014/main" val="20000"/>
                            </a:ext>
                          </a:extLst>
                        </a:gridCol>
                        <a:gridCol w="691991">
                          <a:extLst>
                            <a:ext uri="{9D8B030D-6E8A-4147-A177-3AD203B41FA5}">
                              <a16:colId xmlns:a16="http://schemas.microsoft.com/office/drawing/2014/main" val="20001"/>
                            </a:ext>
                          </a:extLst>
                        </a:gridCol>
                        <a:gridCol w="691991">
                          <a:extLst>
                            <a:ext uri="{9D8B030D-6E8A-4147-A177-3AD203B41FA5}">
                              <a16:colId xmlns:a16="http://schemas.microsoft.com/office/drawing/2014/main" val="20002"/>
                            </a:ext>
                          </a:extLst>
                        </a:gridCol>
                      </a:tblGrid>
                      <a:tr h="347728">
                        <a:tc>
                          <a:txBody>
                            <a:bodyPr/>
                            <a:lstStyle/>
                            <a:p>
                              <a:pPr algn="ctr">
                                <a:defRPr b="0">
                                  <a:solidFill>
                                    <a:srgbClr val="000000"/>
                                  </a:solidFill>
                                </a:defRPr>
                              </a:pPr>
                              <a:r>
                                <a:rPr sz="1400" b="1">
                                  <a:solidFill>
                                    <a:srgbClr val="FFFFFF"/>
                                  </a:solidFill>
                                  <a:latin typeface="Calibri" panose="020F0502020204030204" pitchFamily="34" charset="0"/>
                                  <a:cs typeface="Calibri" panose="020F0502020204030204" pitchFamily="34" charset="0"/>
                                </a:rPr>
                                <a:t>Example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l="-127273" r="-98182" b="-500000"/>
                              </a:stretch>
                            </a:blipFill>
                          </a:tcPr>
                        </a:tc>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l="-227273" r="1818" b="-500000"/>
                              </a:stretch>
                            </a:blipFill>
                          </a:tcPr>
                        </a:tc>
                        <a:extLst>
                          <a:ext uri="{0D108BD9-81ED-4DB2-BD59-A6C34878D82A}">
                            <a16:rowId xmlns:a16="http://schemas.microsoft.com/office/drawing/2014/main" val="10000"/>
                          </a:ext>
                        </a:extLst>
                      </a:tr>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t="-103704" r="-155714" b="-418519"/>
                              </a:stretch>
                            </a:blip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7.4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29</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1"/>
                          </a:ext>
                        </a:extLst>
                      </a:tr>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t="-196429" r="-155714" b="-303571"/>
                              </a:stretch>
                            </a:blip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6.6</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24</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2"/>
                          </a:ext>
                        </a:extLst>
                      </a:tr>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t="-296429" r="-155714" b="-203571"/>
                              </a:stretch>
                            </a:blip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3.1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11</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3"/>
                          </a:ext>
                        </a:extLst>
                      </a:tr>
                      <a:tr h="347728">
                        <a:tc>
                          <a:txBody>
                            <a:bodyPr/>
                            <a:lstStyle/>
                            <a:p>
                              <a:pPr algn="ctr">
                                <a:defRPr b="0">
                                  <a:solidFill>
                                    <a:srgbClr val="000000"/>
                                  </a:solidFill>
                                </a:defRPr>
                              </a:pPr>
                              <a:r>
                                <a:rPr sz="1400" b="1">
                                  <a:solidFill>
                                    <a:srgbClr val="FFFFFF"/>
                                  </a:solidFill>
                                  <a:latin typeface="Calibri" panose="020F0502020204030204" pitchFamily="34" charset="0"/>
                                  <a:cs typeface="Calibri" panose="020F0502020204030204" pitchFamily="34" charset="0"/>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5E7790"/>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4"/>
                          </a:ext>
                        </a:extLst>
                      </a:tr>
                      <a:tr h="347728">
                        <a:tc>
                          <a:txBody>
                            <a:bodyPr/>
                            <a:lstStyle/>
                            <a:p>
                              <a:endParaRPr lang="en-US"/>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a:blip r:embed="rId12"/>
                              <a:stretch>
                                <a:fillRect t="-492857" r="-155714" b="-7143"/>
                              </a:stretch>
                            </a:blipFill>
                          </a:tcPr>
                        </a:tc>
                        <a:tc>
                          <a:txBody>
                            <a:bodyPr/>
                            <a:lstStyle/>
                            <a:p>
                              <a:pPr algn="ctr"/>
                              <a:r>
                                <a:rPr sz="140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0.5</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tc>
                          <a:txBody>
                            <a:bodyPr/>
                            <a:lstStyle/>
                            <a:p>
                              <a:pPr algn="ctr"/>
                              <a:r>
                                <a:rPr sz="1400" dirty="0">
                                  <a:solidFill>
                                    <a:schemeClr val="tx1">
                                      <a:lumMod val="95000"/>
                                      <a:lumOff val="5000"/>
                                    </a:schemeClr>
                                  </a:solidFill>
                                  <a:latin typeface="Calibri" panose="020F0502020204030204" pitchFamily="34" charset="0"/>
                                  <a:ea typeface="Helvetica Light"/>
                                  <a:cs typeface="Calibri" panose="020F0502020204030204" pitchFamily="34" charset="0"/>
                                  <a:sym typeface="Helvetica Light"/>
                                </a:rPr>
                                <a:t>2</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BEBEB"/>
                            </a:solidFill>
                          </a:tcPr>
                        </a:tc>
                        <a:extLst>
                          <a:ext uri="{0D108BD9-81ED-4DB2-BD59-A6C34878D82A}">
                            <a16:rowId xmlns:a16="http://schemas.microsoft.com/office/drawing/2014/main" val="10005"/>
                          </a:ext>
                        </a:extLst>
                      </a:tr>
                    </a:tbl>
                  </a:graphicData>
                </a:graphic>
              </p:graphicFrame>
            </mc:Fallback>
          </mc:AlternateContent>
          <p:sp>
            <p:nvSpPr>
              <p:cNvPr id="34" name="Features">
                <a:extLst>
                  <a:ext uri="{FF2B5EF4-FFF2-40B4-BE49-F238E27FC236}">
                    <a16:creationId xmlns:a16="http://schemas.microsoft.com/office/drawing/2014/main" id="{EF5156D1-A51F-49ED-97E9-546C265DD81D}"/>
                  </a:ext>
                </a:extLst>
              </p:cNvPr>
              <p:cNvSpPr txBox="1"/>
              <p:nvPr/>
            </p:nvSpPr>
            <p:spPr>
              <a:xfrm>
                <a:off x="1736622" y="852"/>
                <a:ext cx="891203" cy="349133"/>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algn="ctr" defTabSz="410765">
                  <a:defRPr b="1">
                    <a:solidFill>
                      <a:srgbClr val="FFFFFF"/>
                    </a:solidFill>
                  </a:defRPr>
                </a:lvl1pPr>
              </a:lstStyle>
              <a:p>
                <a:r>
                  <a:rPr>
                    <a:solidFill>
                      <a:srgbClr val="FFFF00"/>
                    </a:solidFill>
                    <a:latin typeface="Calibri" panose="020F0502020204030204" pitchFamily="34" charset="0"/>
                    <a:cs typeface="Calibri" panose="020F0502020204030204" pitchFamily="34" charset="0"/>
                  </a:rPr>
                  <a:t>Features</a:t>
                </a:r>
              </a:p>
            </p:txBody>
          </p:sp>
        </p:grpSp>
      </p:grpSp>
      <p:grpSp>
        <p:nvGrpSpPr>
          <p:cNvPr id="5" name="Group 4">
            <a:extLst>
              <a:ext uri="{FF2B5EF4-FFF2-40B4-BE49-F238E27FC236}">
                <a16:creationId xmlns:a16="http://schemas.microsoft.com/office/drawing/2014/main" id="{0F729468-E109-4A35-A529-D8F2E1E21AA7}"/>
              </a:ext>
            </a:extLst>
          </p:cNvPr>
          <p:cNvGrpSpPr/>
          <p:nvPr/>
        </p:nvGrpSpPr>
        <p:grpSpPr>
          <a:xfrm>
            <a:off x="5834139" y="1646925"/>
            <a:ext cx="3086773" cy="719639"/>
            <a:chOff x="5657689" y="1100660"/>
            <a:chExt cx="3086773" cy="719639"/>
          </a:xfrm>
        </p:grpSpPr>
        <p:sp>
          <p:nvSpPr>
            <p:cNvPr id="35" name="Line">
              <a:extLst>
                <a:ext uri="{FF2B5EF4-FFF2-40B4-BE49-F238E27FC236}">
                  <a16:creationId xmlns:a16="http://schemas.microsoft.com/office/drawing/2014/main" id="{502C921E-7EC9-4A1D-8042-352815911D63}"/>
                </a:ext>
              </a:extLst>
            </p:cNvPr>
            <p:cNvSpPr/>
            <p:nvPr/>
          </p:nvSpPr>
          <p:spPr>
            <a:xfrm rot="10800000">
              <a:off x="5657689" y="1100660"/>
              <a:ext cx="3086773" cy="719639"/>
            </a:xfrm>
            <a:custGeom>
              <a:avLst/>
              <a:gdLst/>
              <a:ahLst/>
              <a:cxnLst>
                <a:cxn ang="0">
                  <a:pos x="wd2" y="hd2"/>
                </a:cxn>
                <a:cxn ang="5400000">
                  <a:pos x="wd2" y="hd2"/>
                </a:cxn>
                <a:cxn ang="10800000">
                  <a:pos x="wd2" y="hd2"/>
                </a:cxn>
                <a:cxn ang="16200000">
                  <a:pos x="wd2" y="hd2"/>
                </a:cxn>
              </a:cxnLst>
              <a:rect l="0" t="0" r="r" b="b"/>
              <a:pathLst>
                <a:path w="21600" h="21347" extrusionOk="0">
                  <a:moveTo>
                    <a:pt x="0" y="0"/>
                  </a:moveTo>
                  <a:cubicBezTo>
                    <a:pt x="2630" y="13301"/>
                    <a:pt x="6496" y="21090"/>
                    <a:pt x="10590" y="21341"/>
                  </a:cubicBezTo>
                  <a:cubicBezTo>
                    <a:pt x="14830" y="21600"/>
                    <a:pt x="18873" y="13764"/>
                    <a:pt x="21600" y="0"/>
                  </a:cubicBezTo>
                </a:path>
              </a:pathLst>
            </a:custGeom>
            <a:ln w="254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ln>
                  <a:solidFill>
                    <a:schemeClr val="bg1"/>
                  </a:solidFill>
                </a:ln>
                <a:noFill/>
              </a:endParaRPr>
            </a:p>
          </p:txBody>
        </p:sp>
        <p:sp>
          <p:nvSpPr>
            <p:cNvPr id="36" name="Re-design">
              <a:extLst>
                <a:ext uri="{FF2B5EF4-FFF2-40B4-BE49-F238E27FC236}">
                  <a16:creationId xmlns:a16="http://schemas.microsoft.com/office/drawing/2014/main" id="{007D9ECD-41CB-42F9-B8D5-62B951AC6985}"/>
                </a:ext>
              </a:extLst>
            </p:cNvPr>
            <p:cNvSpPr txBox="1"/>
            <p:nvPr/>
          </p:nvSpPr>
          <p:spPr>
            <a:xfrm>
              <a:off x="6660690" y="1264882"/>
              <a:ext cx="1113508" cy="37991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sz="2000">
                  <a:solidFill>
                    <a:srgbClr val="FFFF00"/>
                  </a:solidFill>
                  <a:latin typeface="Calibri" panose="020F0502020204030204" pitchFamily="34" charset="0"/>
                  <a:cs typeface="Calibri" panose="020F0502020204030204" pitchFamily="34" charset="0"/>
                </a:rPr>
                <a:t>Re-design</a:t>
              </a:r>
            </a:p>
          </p:txBody>
        </p:sp>
      </p:grpSp>
      <p:grpSp>
        <p:nvGrpSpPr>
          <p:cNvPr id="8" name="Group 7">
            <a:extLst>
              <a:ext uri="{FF2B5EF4-FFF2-40B4-BE49-F238E27FC236}">
                <a16:creationId xmlns:a16="http://schemas.microsoft.com/office/drawing/2014/main" id="{D6D911A5-D75F-D845-975C-EF7D2C180434}"/>
              </a:ext>
            </a:extLst>
          </p:cNvPr>
          <p:cNvGrpSpPr/>
          <p:nvPr/>
        </p:nvGrpSpPr>
        <p:grpSpPr>
          <a:xfrm>
            <a:off x="7212575" y="2369505"/>
            <a:ext cx="3266622" cy="3973339"/>
            <a:chOff x="7036125" y="1823240"/>
            <a:chExt cx="3266622" cy="3973339"/>
          </a:xfrm>
        </p:grpSpPr>
        <p:grpSp>
          <p:nvGrpSpPr>
            <p:cNvPr id="7" name="Group 6">
              <a:extLst>
                <a:ext uri="{FF2B5EF4-FFF2-40B4-BE49-F238E27FC236}">
                  <a16:creationId xmlns:a16="http://schemas.microsoft.com/office/drawing/2014/main" id="{1229A2E1-9963-F84C-8F30-387B952E4C0C}"/>
                </a:ext>
              </a:extLst>
            </p:cNvPr>
            <p:cNvGrpSpPr/>
            <p:nvPr/>
          </p:nvGrpSpPr>
          <p:grpSpPr>
            <a:xfrm>
              <a:off x="7036125" y="1823240"/>
              <a:ext cx="3266622" cy="3973339"/>
              <a:chOff x="7036125" y="1823240"/>
              <a:chExt cx="3266622" cy="3973339"/>
            </a:xfrm>
          </p:grpSpPr>
          <p:sp>
            <p:nvSpPr>
              <p:cNvPr id="21" name="Evaluate">
                <a:extLst>
                  <a:ext uri="{FF2B5EF4-FFF2-40B4-BE49-F238E27FC236}">
                    <a16:creationId xmlns:a16="http://schemas.microsoft.com/office/drawing/2014/main" id="{FF18CCA6-C541-45E8-8BAB-1366FBF7A599}"/>
                  </a:ext>
                </a:extLst>
              </p:cNvPr>
              <p:cNvSpPr txBox="1"/>
              <p:nvPr/>
            </p:nvSpPr>
            <p:spPr>
              <a:xfrm>
                <a:off x="8178120" y="5416669"/>
                <a:ext cx="974688" cy="37991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sz="2000" dirty="0">
                    <a:solidFill>
                      <a:srgbClr val="FFFF00"/>
                    </a:solidFill>
                    <a:latin typeface="Calibri" panose="020F0502020204030204" pitchFamily="34" charset="0"/>
                    <a:cs typeface="Calibri" panose="020F0502020204030204" pitchFamily="34" charset="0"/>
                  </a:rPr>
                  <a:t>Evaluate</a:t>
                </a:r>
              </a:p>
            </p:txBody>
          </p:sp>
          <p:grpSp>
            <p:nvGrpSpPr>
              <p:cNvPr id="4" name="Group 3">
                <a:extLst>
                  <a:ext uri="{FF2B5EF4-FFF2-40B4-BE49-F238E27FC236}">
                    <a16:creationId xmlns:a16="http://schemas.microsoft.com/office/drawing/2014/main" id="{1A67DF60-F260-4644-97F2-6311D2585C45}"/>
                  </a:ext>
                </a:extLst>
              </p:cNvPr>
              <p:cNvGrpSpPr/>
              <p:nvPr/>
            </p:nvGrpSpPr>
            <p:grpSpPr>
              <a:xfrm>
                <a:off x="7036125" y="1823240"/>
                <a:ext cx="3266622" cy="3574072"/>
                <a:chOff x="7036125" y="1823240"/>
                <a:chExt cx="3266622" cy="3574072"/>
              </a:xfrm>
            </p:grpSpPr>
            <p:sp>
              <p:nvSpPr>
                <p:cNvPr id="18" name="Rounded Rectangle">
                  <a:extLst>
                    <a:ext uri="{FF2B5EF4-FFF2-40B4-BE49-F238E27FC236}">
                      <a16:creationId xmlns:a16="http://schemas.microsoft.com/office/drawing/2014/main" id="{68FCE402-BC54-42A8-AE35-A5887BF61F8D}"/>
                    </a:ext>
                  </a:extLst>
                </p:cNvPr>
                <p:cNvSpPr/>
                <p:nvPr/>
              </p:nvSpPr>
              <p:spPr>
                <a:xfrm>
                  <a:off x="7373741" y="1823240"/>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ln>
                      <a:solidFill>
                        <a:schemeClr val="bg1"/>
                      </a:solidFill>
                    </a:ln>
                    <a:noFill/>
                  </a:endParaRPr>
                </a:p>
              </p:txBody>
            </p:sp>
            <p:sp>
              <p:nvSpPr>
                <p:cNvPr id="23" name="Line">
                  <a:extLst>
                    <a:ext uri="{FF2B5EF4-FFF2-40B4-BE49-F238E27FC236}">
                      <a16:creationId xmlns:a16="http://schemas.microsoft.com/office/drawing/2014/main" id="{30568B1C-04BA-44EC-83BE-7B8ADE6724D4}"/>
                    </a:ext>
                  </a:extLst>
                </p:cNvPr>
                <p:cNvSpPr/>
                <p:nvPr/>
              </p:nvSpPr>
              <p:spPr>
                <a:xfrm>
                  <a:off x="7036125" y="3610279"/>
                  <a:ext cx="337615" cy="0"/>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24" name="Line">
                  <a:extLst>
                    <a:ext uri="{FF2B5EF4-FFF2-40B4-BE49-F238E27FC236}">
                      <a16:creationId xmlns:a16="http://schemas.microsoft.com/office/drawing/2014/main" id="{E0B4DAA6-7121-44D6-A415-53F8DAAF7C3D}"/>
                    </a:ext>
                  </a:extLst>
                </p:cNvPr>
                <p:cNvSpPr/>
                <p:nvPr/>
              </p:nvSpPr>
              <p:spPr>
                <a:xfrm>
                  <a:off x="9947452" y="3610278"/>
                  <a:ext cx="355295" cy="1"/>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ln>
                      <a:solidFill>
                        <a:schemeClr val="bg1"/>
                      </a:solidFill>
                    </a:ln>
                    <a:noFill/>
                  </a:endParaRPr>
                </a:p>
              </p:txBody>
            </p:sp>
            <p:pic>
              <p:nvPicPr>
                <p:cNvPr id="37" name="Picture 30" descr="Picture 30">
                  <a:extLst>
                    <a:ext uri="{FF2B5EF4-FFF2-40B4-BE49-F238E27FC236}">
                      <a16:creationId xmlns:a16="http://schemas.microsoft.com/office/drawing/2014/main" id="{62D92373-6E27-446B-A6B2-E4256539F6F9}"/>
                    </a:ext>
                  </a:extLst>
                </p:cNvPr>
                <p:cNvPicPr>
                  <a:picLocks noChangeAspect="1"/>
                </p:cNvPicPr>
                <p:nvPr/>
              </p:nvPicPr>
              <p:blipFill rotWithShape="1">
                <a:blip r:embed="rId13"/>
                <a:srcRect t="-3646" r="67118" b="37357"/>
                <a:stretch/>
              </p:blipFill>
              <p:spPr>
                <a:xfrm>
                  <a:off x="7687462" y="2769835"/>
                  <a:ext cx="2114000" cy="1634067"/>
                </a:xfrm>
                <a:prstGeom prst="rect">
                  <a:avLst/>
                </a:prstGeom>
                <a:ln w="12700" cap="flat">
                  <a:noFill/>
                  <a:miter lim="400000"/>
                </a:ln>
                <a:effectLst>
                  <a:outerShdw blurRad="50800" dist="38100" dir="5400000" rotWithShape="0">
                    <a:srgbClr val="000000"/>
                  </a:outerShdw>
                </a:effectLst>
              </p:spPr>
            </p:pic>
          </p:grpSp>
        </p:grpSp>
        <p:grpSp>
          <p:nvGrpSpPr>
            <p:cNvPr id="6" name="Group 5">
              <a:extLst>
                <a:ext uri="{FF2B5EF4-FFF2-40B4-BE49-F238E27FC236}">
                  <a16:creationId xmlns:a16="http://schemas.microsoft.com/office/drawing/2014/main" id="{9A1F926A-DFF1-4543-B14C-C7EDA3322FAF}"/>
                </a:ext>
              </a:extLst>
            </p:cNvPr>
            <p:cNvGrpSpPr/>
            <p:nvPr/>
          </p:nvGrpSpPr>
          <p:grpSpPr>
            <a:xfrm>
              <a:off x="8337877" y="3164747"/>
              <a:ext cx="977047" cy="485968"/>
              <a:chOff x="8337877" y="3164747"/>
              <a:chExt cx="977047" cy="485968"/>
            </a:xfrm>
          </p:grpSpPr>
          <p:sp>
            <p:nvSpPr>
              <p:cNvPr id="39" name="Star">
                <a:extLst>
                  <a:ext uri="{FF2B5EF4-FFF2-40B4-BE49-F238E27FC236}">
                    <a16:creationId xmlns:a16="http://schemas.microsoft.com/office/drawing/2014/main" id="{58509BB1-2DF2-974A-BE8F-FCECAD16E47A}"/>
                  </a:ext>
                </a:extLst>
              </p:cNvPr>
              <p:cNvSpPr/>
              <p:nvPr/>
            </p:nvSpPr>
            <p:spPr>
              <a:xfrm>
                <a:off x="8896840" y="3164747"/>
                <a:ext cx="418084" cy="350760"/>
              </a:xfrm>
              <a:prstGeom prst="star5">
                <a:avLst>
                  <a:gd name="adj" fmla="val 19100"/>
                  <a:gd name="hf" fmla="val 105146"/>
                  <a:gd name="vf" fmla="val 110557"/>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0" name="Circle">
                <a:extLst>
                  <a:ext uri="{FF2B5EF4-FFF2-40B4-BE49-F238E27FC236}">
                    <a16:creationId xmlns:a16="http://schemas.microsoft.com/office/drawing/2014/main" id="{12B1909F-6B55-E444-8EC9-8F0FB999D9BA}"/>
                  </a:ext>
                </a:extLst>
              </p:cNvPr>
              <p:cNvSpPr/>
              <p:nvPr/>
            </p:nvSpPr>
            <p:spPr>
              <a:xfrm>
                <a:off x="8337877" y="3380298"/>
                <a:ext cx="260001" cy="270417"/>
              </a:xfrm>
              <a:prstGeom prst="ellipse">
                <a:avLst/>
              </a:prstGeom>
              <a:solidFill>
                <a:srgbClr val="0B2637"/>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grpSp>
      <p:pic>
        <p:nvPicPr>
          <p:cNvPr id="43" name="Picture 42">
            <a:extLst>
              <a:ext uri="{FF2B5EF4-FFF2-40B4-BE49-F238E27FC236}">
                <a16:creationId xmlns:a16="http://schemas.microsoft.com/office/drawing/2014/main" id="{6A71B4E9-659B-4121-A0A4-D4C511AB7F7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53838686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B26EE393-F691-4F30-B826-082D2FD4B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Summary of Process (2)</a:t>
            </a:r>
            <a:endParaRPr lang="en-GB" sz="3600" spc="-1" dirty="0">
              <a:solidFill>
                <a:schemeClr val="bg1"/>
              </a:solidFill>
              <a:effectLst>
                <a:outerShdw blurRad="50800" dist="38100" dir="2700000" algn="tl" rotWithShape="0">
                  <a:prstClr val="black">
                    <a:alpha val="40000"/>
                  </a:prstClr>
                </a:outerShdw>
              </a:effectLst>
            </a:endParaRPr>
          </a:p>
        </p:txBody>
      </p:sp>
      <p:grpSp>
        <p:nvGrpSpPr>
          <p:cNvPr id="3" name="Group 2">
            <a:extLst>
              <a:ext uri="{FF2B5EF4-FFF2-40B4-BE49-F238E27FC236}">
                <a16:creationId xmlns:a16="http://schemas.microsoft.com/office/drawing/2014/main" id="{1078B6ED-60B8-0246-8569-1AEE88087A5E}"/>
              </a:ext>
            </a:extLst>
          </p:cNvPr>
          <p:cNvGrpSpPr/>
          <p:nvPr/>
        </p:nvGrpSpPr>
        <p:grpSpPr>
          <a:xfrm>
            <a:off x="1280892" y="2390340"/>
            <a:ext cx="2879251" cy="4112578"/>
            <a:chOff x="1031510" y="1713446"/>
            <a:chExt cx="2879251" cy="4112578"/>
          </a:xfrm>
        </p:grpSpPr>
        <p:sp>
          <p:nvSpPr>
            <p:cNvPr id="16" name="Rounded Rectangle">
              <a:extLst>
                <a:ext uri="{FF2B5EF4-FFF2-40B4-BE49-F238E27FC236}">
                  <a16:creationId xmlns:a16="http://schemas.microsoft.com/office/drawing/2014/main" id="{AC2119B4-9F36-4F8F-BBCE-32CBEC41B198}"/>
                </a:ext>
              </a:extLst>
            </p:cNvPr>
            <p:cNvSpPr/>
            <p:nvPr/>
          </p:nvSpPr>
          <p:spPr>
            <a:xfrm>
              <a:off x="1493659" y="1979777"/>
              <a:ext cx="1072263" cy="892970"/>
            </a:xfrm>
            <a:prstGeom prst="roundRect">
              <a:avLst>
                <a:gd name="adj" fmla="val 15000"/>
              </a:avLst>
            </a:prstGeom>
            <a:solidFill>
              <a:srgbClr val="70BF41"/>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20" name="Rounded Rectangle">
              <a:extLst>
                <a:ext uri="{FF2B5EF4-FFF2-40B4-BE49-F238E27FC236}">
                  <a16:creationId xmlns:a16="http://schemas.microsoft.com/office/drawing/2014/main" id="{7776C64D-D248-4C09-8294-7865B9659D99}"/>
                </a:ext>
              </a:extLst>
            </p:cNvPr>
            <p:cNvSpPr/>
            <p:nvPr/>
          </p:nvSpPr>
          <p:spPr>
            <a:xfrm>
              <a:off x="1327304" y="1713446"/>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26" name="Build">
              <a:extLst>
                <a:ext uri="{FF2B5EF4-FFF2-40B4-BE49-F238E27FC236}">
                  <a16:creationId xmlns:a16="http://schemas.microsoft.com/office/drawing/2014/main" id="{059AFB88-B9A3-485C-A68E-E5608062DFB6}"/>
                </a:ext>
              </a:extLst>
            </p:cNvPr>
            <p:cNvSpPr txBox="1"/>
            <p:nvPr/>
          </p:nvSpPr>
          <p:spPr>
            <a:xfrm>
              <a:off x="2255953" y="5384559"/>
              <a:ext cx="726159" cy="44146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a:solidFill>
                    <a:srgbClr val="FFFF00"/>
                  </a:solidFill>
                  <a:latin typeface="Calibri" panose="020F0502020204030204" pitchFamily="34" charset="0"/>
                  <a:cs typeface="Calibri" panose="020F0502020204030204" pitchFamily="34" charset="0"/>
                </a:rPr>
                <a:t>Build</a:t>
              </a:r>
            </a:p>
          </p:txBody>
        </p:sp>
        <p:sp>
          <p:nvSpPr>
            <p:cNvPr id="36" name="Line">
              <a:extLst>
                <a:ext uri="{FF2B5EF4-FFF2-40B4-BE49-F238E27FC236}">
                  <a16:creationId xmlns:a16="http://schemas.microsoft.com/office/drawing/2014/main" id="{5072DECC-1C22-49A2-A35A-332CDF1D80FE}"/>
                </a:ext>
              </a:extLst>
            </p:cNvPr>
            <p:cNvSpPr/>
            <p:nvPr/>
          </p:nvSpPr>
          <p:spPr>
            <a:xfrm>
              <a:off x="1975167" y="5123027"/>
              <a:ext cx="1287731" cy="1"/>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37" name="Line">
              <a:extLst>
                <a:ext uri="{FF2B5EF4-FFF2-40B4-BE49-F238E27FC236}">
                  <a16:creationId xmlns:a16="http://schemas.microsoft.com/office/drawing/2014/main" id="{47C1A856-C0DE-4FCB-B4B5-0D39E0AA414C}"/>
                </a:ext>
              </a:extLst>
            </p:cNvPr>
            <p:cNvSpPr/>
            <p:nvPr/>
          </p:nvSpPr>
          <p:spPr>
            <a:xfrm flipV="1">
              <a:off x="2186018" y="4276757"/>
              <a:ext cx="1" cy="924637"/>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38" name="Connection Line">
              <a:extLst>
                <a:ext uri="{FF2B5EF4-FFF2-40B4-BE49-F238E27FC236}">
                  <a16:creationId xmlns:a16="http://schemas.microsoft.com/office/drawing/2014/main" id="{497A92B6-DB3B-4ADC-9346-9F7E228ECA79}"/>
                </a:ext>
              </a:extLst>
            </p:cNvPr>
            <p:cNvSpPr/>
            <p:nvPr/>
          </p:nvSpPr>
          <p:spPr>
            <a:xfrm>
              <a:off x="2288704" y="4434481"/>
              <a:ext cx="673101" cy="597134"/>
            </a:xfrm>
            <a:custGeom>
              <a:avLst/>
              <a:gdLst/>
              <a:ahLst/>
              <a:cxnLst>
                <a:cxn ang="0">
                  <a:pos x="wd2" y="hd2"/>
                </a:cxn>
                <a:cxn ang="5400000">
                  <a:pos x="wd2" y="hd2"/>
                </a:cxn>
                <a:cxn ang="10800000">
                  <a:pos x="wd2" y="hd2"/>
                </a:cxn>
                <a:cxn ang="16200000">
                  <a:pos x="wd2" y="hd2"/>
                </a:cxn>
              </a:cxnLst>
              <a:rect l="0" t="0" r="r" b="b"/>
              <a:pathLst>
                <a:path w="21600" h="21322" extrusionOk="0">
                  <a:moveTo>
                    <a:pt x="0" y="0"/>
                  </a:moveTo>
                  <a:cubicBezTo>
                    <a:pt x="665" y="14496"/>
                    <a:pt x="7865" y="21600"/>
                    <a:pt x="21600" y="21313"/>
                  </a:cubicBezTo>
                </a:path>
              </a:pathLst>
            </a:custGeom>
            <a:ln w="25400">
              <a:solidFill>
                <a:schemeClr val="bg1"/>
              </a:solidFill>
            </a:ln>
            <a:effectLst>
              <a:outerShdw blurRad="38100" dist="23000" dir="5400000" rotWithShape="0">
                <a:srgbClr val="000000">
                  <a:alpha val="35000"/>
                </a:srgbClr>
              </a:outerShdw>
            </a:effectLst>
          </p:spPr>
          <p:txBody>
            <a:bodyPr/>
            <a:lstStyle/>
            <a:p>
              <a:endParaRPr/>
            </a:p>
          </p:txBody>
        </p:sp>
        <p:sp>
          <p:nvSpPr>
            <p:cNvPr id="39" name="Circle">
              <a:extLst>
                <a:ext uri="{FF2B5EF4-FFF2-40B4-BE49-F238E27FC236}">
                  <a16:creationId xmlns:a16="http://schemas.microsoft.com/office/drawing/2014/main" id="{F15CD22E-5E20-494B-B113-A273D0413892}"/>
                </a:ext>
              </a:extLst>
            </p:cNvPr>
            <p:cNvSpPr/>
            <p:nvPr/>
          </p:nvSpPr>
          <p:spPr>
            <a:xfrm>
              <a:off x="2233678" y="4400806"/>
              <a:ext cx="126417" cy="132769"/>
            </a:xfrm>
            <a:prstGeom prst="ellipse">
              <a:avLst/>
            </a:prstGeom>
            <a:solidFill>
              <a:schemeClr val="accent2">
                <a:satOff val="-4966"/>
                <a:lumOff val="-10549"/>
              </a:schemeClr>
            </a:solidFill>
            <a:ln w="25400">
              <a:solidFill>
                <a:srgbClr val="000000"/>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0" name="Training">
              <a:extLst>
                <a:ext uri="{FF2B5EF4-FFF2-40B4-BE49-F238E27FC236}">
                  <a16:creationId xmlns:a16="http://schemas.microsoft.com/office/drawing/2014/main" id="{26BB3351-84AB-4B0D-9C28-3662B0192C37}"/>
                </a:ext>
              </a:extLst>
            </p:cNvPr>
            <p:cNvSpPr txBox="1"/>
            <p:nvPr/>
          </p:nvSpPr>
          <p:spPr>
            <a:xfrm>
              <a:off x="1634618" y="2259078"/>
              <a:ext cx="790344"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a:latin typeface="Calibri" panose="020F0502020204030204" pitchFamily="34" charset="0"/>
                  <a:cs typeface="Calibri" panose="020F0502020204030204" pitchFamily="34" charset="0"/>
                </a:rPr>
                <a:t>Training</a:t>
              </a:r>
            </a:p>
          </p:txBody>
        </p:sp>
        <p:sp>
          <p:nvSpPr>
            <p:cNvPr id="46" name="Line">
              <a:extLst>
                <a:ext uri="{FF2B5EF4-FFF2-40B4-BE49-F238E27FC236}">
                  <a16:creationId xmlns:a16="http://schemas.microsoft.com/office/drawing/2014/main" id="{BF76F0C3-BAEF-4F89-9962-393F63178792}"/>
                </a:ext>
              </a:extLst>
            </p:cNvPr>
            <p:cNvSpPr/>
            <p:nvPr/>
          </p:nvSpPr>
          <p:spPr>
            <a:xfrm flipV="1">
              <a:off x="1031510" y="3477074"/>
              <a:ext cx="304496" cy="1"/>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185A1C-9648-4A43-8284-FFBDFD03020C}"/>
                    </a:ext>
                  </a:extLst>
                </p:cNvPr>
                <p:cNvSpPr txBox="1"/>
                <p:nvPr/>
              </p:nvSpPr>
              <p:spPr>
                <a:xfrm>
                  <a:off x="2057590" y="3888586"/>
                  <a:ext cx="2392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𝑧</m:t>
                        </m:r>
                      </m:oMath>
                    </m:oMathPara>
                  </a14:m>
                  <a:endParaRPr lang="en-GB" sz="2400">
                    <a:solidFill>
                      <a:schemeClr val="bg1"/>
                    </a:solidFill>
                  </a:endParaRPr>
                </a:p>
              </p:txBody>
            </p:sp>
          </mc:Choice>
          <mc:Fallback xmlns="">
            <p:sp>
              <p:nvSpPr>
                <p:cNvPr id="2" name="TextBox 1">
                  <a:extLst>
                    <a:ext uri="{FF2B5EF4-FFF2-40B4-BE49-F238E27FC236}">
                      <a16:creationId xmlns:a16="http://schemas.microsoft.com/office/drawing/2014/main" id="{D6185A1C-9648-4A43-8284-FFBDFD03020C}"/>
                    </a:ext>
                  </a:extLst>
                </p:cNvPr>
                <p:cNvSpPr txBox="1">
                  <a:spLocks noRot="1" noChangeAspect="1" noMove="1" noResize="1" noEditPoints="1" noAdjustHandles="1" noChangeArrowheads="1" noChangeShapeType="1" noTextEdit="1"/>
                </p:cNvSpPr>
                <p:nvPr/>
              </p:nvSpPr>
              <p:spPr>
                <a:xfrm>
                  <a:off x="2057590" y="3888586"/>
                  <a:ext cx="239296" cy="369332"/>
                </a:xfrm>
                <a:prstGeom prst="rect">
                  <a:avLst/>
                </a:prstGeom>
                <a:blipFill>
                  <a:blip r:embed="rId11"/>
                  <a:stretch>
                    <a:fillRect l="-10000" r="-5000"/>
                  </a:stretch>
                </a:blipFill>
              </p:spPr>
              <p:txBody>
                <a:bodyPr/>
                <a:lstStyle/>
                <a:p>
                  <a:r>
                    <a:rPr lang="en-US">
                      <a:noFill/>
                    </a:rPr>
                    <a:t> </a:t>
                  </a:r>
                </a:p>
              </p:txBody>
            </p:sp>
          </mc:Fallback>
        </mc:AlternateContent>
        <p:pic>
          <p:nvPicPr>
            <p:cNvPr id="48" name="Machine_Clothify.png" descr="Machine_Clothify.png">
              <a:extLst>
                <a:ext uri="{FF2B5EF4-FFF2-40B4-BE49-F238E27FC236}">
                  <a16:creationId xmlns:a16="http://schemas.microsoft.com/office/drawing/2014/main" id="{7A36CE76-9019-4C52-BDF7-5CCDFEC20751}"/>
                </a:ext>
              </a:extLst>
            </p:cNvPr>
            <p:cNvPicPr>
              <a:picLocks noChangeAspect="1"/>
            </p:cNvPicPr>
            <p:nvPr/>
          </p:nvPicPr>
          <p:blipFill>
            <a:blip r:embed="rId12"/>
            <a:stretch>
              <a:fillRect/>
            </a:stretch>
          </p:blipFill>
          <p:spPr>
            <a:xfrm>
              <a:off x="1975167" y="3007756"/>
              <a:ext cx="1845590" cy="922795"/>
            </a:xfrm>
            <a:prstGeom prst="rect">
              <a:avLst/>
            </a:prstGeom>
            <a:ln w="12700">
              <a:miter lim="400000"/>
            </a:ln>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0EE5E-C9B4-4643-BDB7-CF96676625C2}"/>
                    </a:ext>
                  </a:extLst>
                </p:cNvPr>
                <p:cNvSpPr txBox="1"/>
                <p:nvPr/>
              </p:nvSpPr>
              <p:spPr>
                <a:xfrm flipH="1">
                  <a:off x="2664538" y="3108422"/>
                  <a:ext cx="33466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1600">
                    <a:solidFill>
                      <a:schemeClr val="bg1"/>
                    </a:solidFill>
                    <a:effectLst>
                      <a:outerShdw blurRad="50800" dist="38100" dir="2700000" algn="tl" rotWithShape="0">
                        <a:prstClr val="black">
                          <a:alpha val="40000"/>
                        </a:prstClr>
                      </a:outerShdw>
                    </a:effectLst>
                  </a:endParaRPr>
                </a:p>
              </p:txBody>
            </p:sp>
          </mc:Choice>
          <mc:Fallback xmlns="">
            <p:sp>
              <p:nvSpPr>
                <p:cNvPr id="49" name="TextBox 48">
                  <a:extLst>
                    <a:ext uri="{FF2B5EF4-FFF2-40B4-BE49-F238E27FC236}">
                      <a16:creationId xmlns:a16="http://schemas.microsoft.com/office/drawing/2014/main" id="{9860EE5E-C9B4-4643-BDB7-CF96676625C2}"/>
                    </a:ext>
                  </a:extLst>
                </p:cNvPr>
                <p:cNvSpPr txBox="1">
                  <a:spLocks noRot="1" noChangeAspect="1" noMove="1" noResize="1" noEditPoints="1" noAdjustHandles="1" noChangeArrowheads="1" noChangeShapeType="1" noTextEdit="1"/>
                </p:cNvSpPr>
                <p:nvPr/>
              </p:nvSpPr>
              <p:spPr>
                <a:xfrm flipH="1">
                  <a:off x="2664538" y="3108422"/>
                  <a:ext cx="334663" cy="246221"/>
                </a:xfrm>
                <a:prstGeom prst="rect">
                  <a:avLst/>
                </a:prstGeom>
                <a:blipFill>
                  <a:blip r:embed="rId13"/>
                  <a:stretch>
                    <a:fillRect l="-25926" r="-55556" b="-55000"/>
                  </a:stretch>
                </a:blipFill>
              </p:spPr>
              <p:txBody>
                <a:bodyPr/>
                <a:lstStyle/>
                <a:p>
                  <a:r>
                    <a:rPr lang="en-US">
                      <a:noFill/>
                    </a:rPr>
                    <a:t> </a:t>
                  </a:r>
                </a:p>
              </p:txBody>
            </p:sp>
          </mc:Fallback>
        </mc:AlternateContent>
        <p:sp>
          <p:nvSpPr>
            <p:cNvPr id="58" name="Arc 57">
              <a:extLst>
                <a:ext uri="{FF2B5EF4-FFF2-40B4-BE49-F238E27FC236}">
                  <a16:creationId xmlns:a16="http://schemas.microsoft.com/office/drawing/2014/main" id="{73F7BEEA-1A38-450B-9D20-C6E0D390F50E}"/>
                </a:ext>
              </a:extLst>
            </p:cNvPr>
            <p:cNvSpPr/>
            <p:nvPr/>
          </p:nvSpPr>
          <p:spPr>
            <a:xfrm rot="5400000" flipV="1">
              <a:off x="2083387" y="2582389"/>
              <a:ext cx="738130" cy="720000"/>
            </a:xfrm>
            <a:prstGeom prst="arc">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5DFA8CB5-0240-5647-B40C-99E767AD2DC5}"/>
              </a:ext>
            </a:extLst>
          </p:cNvPr>
          <p:cNvGrpSpPr/>
          <p:nvPr/>
        </p:nvGrpSpPr>
        <p:grpSpPr>
          <a:xfrm>
            <a:off x="7033231" y="2390340"/>
            <a:ext cx="3262719" cy="4112578"/>
            <a:chOff x="6783849" y="1713446"/>
            <a:chExt cx="3262719" cy="4112578"/>
          </a:xfrm>
        </p:grpSpPr>
        <p:sp>
          <p:nvSpPr>
            <p:cNvPr id="22" name="Rounded Rectangle">
              <a:extLst>
                <a:ext uri="{FF2B5EF4-FFF2-40B4-BE49-F238E27FC236}">
                  <a16:creationId xmlns:a16="http://schemas.microsoft.com/office/drawing/2014/main" id="{1639074C-3D7D-43B9-A927-DD3BC4892701}"/>
                </a:ext>
              </a:extLst>
            </p:cNvPr>
            <p:cNvSpPr/>
            <p:nvPr/>
          </p:nvSpPr>
          <p:spPr>
            <a:xfrm>
              <a:off x="7121464" y="1713446"/>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23" name="Rounded Rectangle">
              <a:extLst>
                <a:ext uri="{FF2B5EF4-FFF2-40B4-BE49-F238E27FC236}">
                  <a16:creationId xmlns:a16="http://schemas.microsoft.com/office/drawing/2014/main" id="{D0B93FA6-2D89-4A8E-B227-43287CCD19EA}"/>
                </a:ext>
              </a:extLst>
            </p:cNvPr>
            <p:cNvSpPr/>
            <p:nvPr/>
          </p:nvSpPr>
          <p:spPr>
            <a:xfrm>
              <a:off x="7475404" y="1979777"/>
              <a:ext cx="1072264" cy="892970"/>
            </a:xfrm>
            <a:prstGeom prst="roundRect">
              <a:avLst>
                <a:gd name="adj" fmla="val 15000"/>
              </a:avLst>
            </a:prstGeom>
            <a:solidFill>
              <a:schemeClr val="accent2">
                <a:lumOff val="23627"/>
              </a:schemeClr>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25" name="Rounded Rectangle">
              <a:extLst>
                <a:ext uri="{FF2B5EF4-FFF2-40B4-BE49-F238E27FC236}">
                  <a16:creationId xmlns:a16="http://schemas.microsoft.com/office/drawing/2014/main" id="{D8D0A1BA-121B-44CC-982A-322118921CE2}"/>
                </a:ext>
              </a:extLst>
            </p:cNvPr>
            <p:cNvSpPr/>
            <p:nvPr/>
          </p:nvSpPr>
          <p:spPr>
            <a:xfrm>
              <a:off x="7825457" y="3942323"/>
              <a:ext cx="1287731" cy="892970"/>
            </a:xfrm>
            <a:prstGeom prst="roundRect">
              <a:avLst>
                <a:gd name="adj" fmla="val 15000"/>
              </a:avLst>
            </a:prstGeom>
            <a:solidFill>
              <a:schemeClr val="accent2">
                <a:lumOff val="23627"/>
              </a:schemeClr>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28" name="Deploy">
              <a:extLst>
                <a:ext uri="{FF2B5EF4-FFF2-40B4-BE49-F238E27FC236}">
                  <a16:creationId xmlns:a16="http://schemas.microsoft.com/office/drawing/2014/main" id="{DAA5C84D-D864-4794-9DDB-750E3CC615E5}"/>
                </a:ext>
              </a:extLst>
            </p:cNvPr>
            <p:cNvSpPr txBox="1"/>
            <p:nvPr/>
          </p:nvSpPr>
          <p:spPr>
            <a:xfrm>
              <a:off x="7927579" y="5384559"/>
              <a:ext cx="971226" cy="44146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a:solidFill>
                    <a:srgbClr val="FFFF00"/>
                  </a:solidFill>
                  <a:latin typeface="Calibri" panose="020F0502020204030204" pitchFamily="34" charset="0"/>
                  <a:cs typeface="Calibri" panose="020F0502020204030204" pitchFamily="34" charset="0"/>
                </a:rPr>
                <a:t>Deploy</a:t>
              </a:r>
            </a:p>
          </p:txBody>
        </p:sp>
        <p:sp>
          <p:nvSpPr>
            <p:cNvPr id="30" name="Line">
              <a:extLst>
                <a:ext uri="{FF2B5EF4-FFF2-40B4-BE49-F238E27FC236}">
                  <a16:creationId xmlns:a16="http://schemas.microsoft.com/office/drawing/2014/main" id="{CB5BB13A-CCAC-432D-9A40-C5E0849EFC06}"/>
                </a:ext>
              </a:extLst>
            </p:cNvPr>
            <p:cNvSpPr/>
            <p:nvPr/>
          </p:nvSpPr>
          <p:spPr>
            <a:xfrm flipV="1">
              <a:off x="6783849" y="3500483"/>
              <a:ext cx="334661" cy="0"/>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31" name="Line">
              <a:extLst>
                <a:ext uri="{FF2B5EF4-FFF2-40B4-BE49-F238E27FC236}">
                  <a16:creationId xmlns:a16="http://schemas.microsoft.com/office/drawing/2014/main" id="{7284942A-5157-49BE-B735-1E9021F4FE97}"/>
                </a:ext>
              </a:extLst>
            </p:cNvPr>
            <p:cNvSpPr/>
            <p:nvPr/>
          </p:nvSpPr>
          <p:spPr>
            <a:xfrm flipV="1">
              <a:off x="9707875" y="3500483"/>
              <a:ext cx="338693" cy="1"/>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44" name="New Data">
              <a:extLst>
                <a:ext uri="{FF2B5EF4-FFF2-40B4-BE49-F238E27FC236}">
                  <a16:creationId xmlns:a16="http://schemas.microsoft.com/office/drawing/2014/main" id="{6086757E-18C7-40D8-91A6-34A5B313343C}"/>
                </a:ext>
              </a:extLst>
            </p:cNvPr>
            <p:cNvSpPr txBox="1"/>
            <p:nvPr/>
          </p:nvSpPr>
          <p:spPr>
            <a:xfrm>
              <a:off x="7531661" y="2273366"/>
              <a:ext cx="959749"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a:latin typeface="Calibri" panose="020F0502020204030204" pitchFamily="34" charset="0"/>
                  <a:cs typeface="Calibri" panose="020F0502020204030204" pitchFamily="34" charset="0"/>
                </a:rPr>
                <a:t>New Data</a:t>
              </a:r>
            </a:p>
          </p:txBody>
        </p:sp>
        <p:sp>
          <p:nvSpPr>
            <p:cNvPr id="45" name="Predictions">
              <a:extLst>
                <a:ext uri="{FF2B5EF4-FFF2-40B4-BE49-F238E27FC236}">
                  <a16:creationId xmlns:a16="http://schemas.microsoft.com/office/drawing/2014/main" id="{888C1C8A-069F-4D24-BE6B-1E5175F01BB6}"/>
                </a:ext>
              </a:extLst>
            </p:cNvPr>
            <p:cNvSpPr txBox="1"/>
            <p:nvPr/>
          </p:nvSpPr>
          <p:spPr>
            <a:xfrm>
              <a:off x="7928725" y="4221936"/>
              <a:ext cx="1081192"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a:latin typeface="Calibri" panose="020F0502020204030204" pitchFamily="34" charset="0"/>
                  <a:cs typeface="Calibri" panose="020F0502020204030204" pitchFamily="34" charset="0"/>
                </a:rPr>
                <a:t>Predictions</a:t>
              </a:r>
            </a:p>
          </p:txBody>
        </p:sp>
        <p:pic>
          <p:nvPicPr>
            <p:cNvPr id="52" name="Machine_Clothify.png" descr="Machine_Clothify.png">
              <a:extLst>
                <a:ext uri="{FF2B5EF4-FFF2-40B4-BE49-F238E27FC236}">
                  <a16:creationId xmlns:a16="http://schemas.microsoft.com/office/drawing/2014/main" id="{8C2DE3FA-C582-4DA6-AF24-A8041138AC66}"/>
                </a:ext>
              </a:extLst>
            </p:cNvPr>
            <p:cNvPicPr>
              <a:picLocks noChangeAspect="1"/>
            </p:cNvPicPr>
            <p:nvPr/>
          </p:nvPicPr>
          <p:blipFill>
            <a:blip r:embed="rId12"/>
            <a:stretch>
              <a:fillRect/>
            </a:stretch>
          </p:blipFill>
          <p:spPr>
            <a:xfrm>
              <a:off x="7469188" y="2991520"/>
              <a:ext cx="1845590" cy="922795"/>
            </a:xfrm>
            <a:prstGeom prst="rect">
              <a:avLst/>
            </a:prstGeom>
            <a:ln w="12700">
              <a:miter lim="400000"/>
            </a:ln>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4E53B00-7197-4896-B1F4-CAF94F7BCDE8}"/>
                    </a:ext>
                  </a:extLst>
                </p:cNvPr>
                <p:cNvSpPr txBox="1"/>
                <p:nvPr/>
              </p:nvSpPr>
              <p:spPr>
                <a:xfrm flipH="1">
                  <a:off x="8158559" y="3092186"/>
                  <a:ext cx="33466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1600">
                    <a:solidFill>
                      <a:schemeClr val="bg1"/>
                    </a:solidFill>
                    <a:effectLst>
                      <a:outerShdw blurRad="50800" dist="38100" dir="2700000" algn="tl" rotWithShape="0">
                        <a:prstClr val="black">
                          <a:alpha val="40000"/>
                        </a:prstClr>
                      </a:outerShdw>
                    </a:effectLst>
                  </a:endParaRPr>
                </a:p>
              </p:txBody>
            </p:sp>
          </mc:Choice>
          <mc:Fallback xmlns="">
            <p:sp>
              <p:nvSpPr>
                <p:cNvPr id="53" name="TextBox 52">
                  <a:extLst>
                    <a:ext uri="{FF2B5EF4-FFF2-40B4-BE49-F238E27FC236}">
                      <a16:creationId xmlns:a16="http://schemas.microsoft.com/office/drawing/2014/main" id="{B4E53B00-7197-4896-B1F4-CAF94F7BCDE8}"/>
                    </a:ext>
                  </a:extLst>
                </p:cNvPr>
                <p:cNvSpPr txBox="1">
                  <a:spLocks noRot="1" noChangeAspect="1" noMove="1" noResize="1" noEditPoints="1" noAdjustHandles="1" noChangeArrowheads="1" noChangeShapeType="1" noTextEdit="1"/>
                </p:cNvSpPr>
                <p:nvPr/>
              </p:nvSpPr>
              <p:spPr>
                <a:xfrm flipH="1">
                  <a:off x="8158559" y="3092186"/>
                  <a:ext cx="334663" cy="246221"/>
                </a:xfrm>
                <a:prstGeom prst="rect">
                  <a:avLst/>
                </a:prstGeom>
                <a:blipFill>
                  <a:blip r:embed="rId14"/>
                  <a:stretch>
                    <a:fillRect l="-25000" r="-53571" b="-47619"/>
                  </a:stretch>
                </a:blipFill>
              </p:spPr>
              <p:txBody>
                <a:bodyPr/>
                <a:lstStyle/>
                <a:p>
                  <a:r>
                    <a:rPr lang="en-US">
                      <a:noFill/>
                    </a:rPr>
                    <a:t> </a:t>
                  </a:r>
                </a:p>
              </p:txBody>
            </p:sp>
          </mc:Fallback>
        </mc:AlternateContent>
        <p:sp>
          <p:nvSpPr>
            <p:cNvPr id="59" name="Arc 58">
              <a:extLst>
                <a:ext uri="{FF2B5EF4-FFF2-40B4-BE49-F238E27FC236}">
                  <a16:creationId xmlns:a16="http://schemas.microsoft.com/office/drawing/2014/main" id="{6D5198D2-483E-4014-98EA-03DED9DE93AD}"/>
                </a:ext>
              </a:extLst>
            </p:cNvPr>
            <p:cNvSpPr/>
            <p:nvPr/>
          </p:nvSpPr>
          <p:spPr>
            <a:xfrm rot="5400000" flipV="1">
              <a:off x="7642470" y="2584304"/>
              <a:ext cx="738130" cy="720000"/>
            </a:xfrm>
            <a:prstGeom prst="arc">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 59">
              <a:extLst>
                <a:ext uri="{FF2B5EF4-FFF2-40B4-BE49-F238E27FC236}">
                  <a16:creationId xmlns:a16="http://schemas.microsoft.com/office/drawing/2014/main" id="{0299C1C6-A502-446C-9ECD-08DD360568BD}"/>
                </a:ext>
              </a:extLst>
            </p:cNvPr>
            <p:cNvSpPr/>
            <p:nvPr/>
          </p:nvSpPr>
          <p:spPr>
            <a:xfrm rot="16200000" flipH="1" flipV="1">
              <a:off x="8825804" y="3320519"/>
              <a:ext cx="738130" cy="720000"/>
            </a:xfrm>
            <a:prstGeom prst="arc">
              <a:avLst>
                <a:gd name="adj1" fmla="val 11376490"/>
                <a:gd name="adj2" fmla="val 0"/>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ED066EB4-7C52-084C-B9F0-64C30EEE50C2}"/>
              </a:ext>
            </a:extLst>
          </p:cNvPr>
          <p:cNvGrpSpPr/>
          <p:nvPr/>
        </p:nvGrpSpPr>
        <p:grpSpPr>
          <a:xfrm>
            <a:off x="4151081" y="2390340"/>
            <a:ext cx="2878118" cy="4112578"/>
            <a:chOff x="3901699" y="1713446"/>
            <a:chExt cx="2878118" cy="4112578"/>
          </a:xfrm>
        </p:grpSpPr>
        <p:sp>
          <p:nvSpPr>
            <p:cNvPr id="14" name="Rounded Rectangle">
              <a:extLst>
                <a:ext uri="{FF2B5EF4-FFF2-40B4-BE49-F238E27FC236}">
                  <a16:creationId xmlns:a16="http://schemas.microsoft.com/office/drawing/2014/main" id="{607ED393-6330-4F21-8BF5-8A1280C10156}"/>
                </a:ext>
              </a:extLst>
            </p:cNvPr>
            <p:cNvSpPr/>
            <p:nvPr/>
          </p:nvSpPr>
          <p:spPr>
            <a:xfrm>
              <a:off x="4606348" y="1979777"/>
              <a:ext cx="1072264" cy="892970"/>
            </a:xfrm>
            <a:prstGeom prst="roundRect">
              <a:avLst>
                <a:gd name="adj" fmla="val 15000"/>
              </a:avLst>
            </a:prstGeom>
            <a:solidFill>
              <a:srgbClr val="C82506"/>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19" name="Rounded Rectangle">
              <a:extLst>
                <a:ext uri="{FF2B5EF4-FFF2-40B4-BE49-F238E27FC236}">
                  <a16:creationId xmlns:a16="http://schemas.microsoft.com/office/drawing/2014/main" id="{D651FC73-D285-4F99-A2AF-43A9C503D5DB}"/>
                </a:ext>
              </a:extLst>
            </p:cNvPr>
            <p:cNvSpPr/>
            <p:nvPr/>
          </p:nvSpPr>
          <p:spPr>
            <a:xfrm>
              <a:off x="5141856" y="4128217"/>
              <a:ext cx="1287731" cy="892970"/>
            </a:xfrm>
            <a:prstGeom prst="roundRect">
              <a:avLst>
                <a:gd name="adj" fmla="val 15000"/>
              </a:avLst>
            </a:prstGeom>
            <a:solidFill>
              <a:srgbClr val="C82506"/>
            </a:solidFill>
            <a:ln w="3175">
              <a:solidFill>
                <a:srgbClr val="000000"/>
              </a:solidFill>
              <a:miter lim="400000"/>
            </a:ln>
            <a:effectLst>
              <a:outerShdw blurRad="25400" dist="12700" dir="5400000" rotWithShape="0">
                <a:srgbClr val="000000">
                  <a:alpha val="50000"/>
                </a:srgbClr>
              </a:outerShdw>
            </a:effectLst>
          </p:spPr>
          <p:txBody>
            <a:bodyPr lIns="35718" tIns="35718" rIns="35718" bIns="35718" anchor="ctr"/>
            <a:lstStyle/>
            <a:p>
              <a:pPr algn="ctr" defTabSz="410765">
                <a:defRPr sz="1600" b="1">
                  <a:solidFill>
                    <a:srgbClr val="FFFFFF"/>
                  </a:solidFill>
                </a:defRPr>
              </a:pPr>
              <a:endParaRPr sz="1600">
                <a:effectLst>
                  <a:outerShdw blurRad="50800" dist="38100" dir="2700000" algn="tl" rotWithShape="0">
                    <a:prstClr val="black">
                      <a:alpha val="40000"/>
                    </a:prstClr>
                  </a:outerShdw>
                </a:effectLst>
              </a:endParaRPr>
            </a:p>
          </p:txBody>
        </p:sp>
        <p:sp>
          <p:nvSpPr>
            <p:cNvPr id="21" name="Rounded Rectangle">
              <a:extLst>
                <a:ext uri="{FF2B5EF4-FFF2-40B4-BE49-F238E27FC236}">
                  <a16:creationId xmlns:a16="http://schemas.microsoft.com/office/drawing/2014/main" id="{BAB5723F-A66C-4912-99F6-9F27EA1DB2AB}"/>
                </a:ext>
              </a:extLst>
            </p:cNvPr>
            <p:cNvSpPr/>
            <p:nvPr/>
          </p:nvSpPr>
          <p:spPr>
            <a:xfrm>
              <a:off x="4196360" y="1713446"/>
              <a:ext cx="2583457" cy="3574072"/>
            </a:xfrm>
            <a:prstGeom prst="roundRect">
              <a:avLst>
                <a:gd name="adj" fmla="val 15000"/>
              </a:avLst>
            </a:prstGeom>
            <a:ln w="25400">
              <a:solidFill>
                <a:schemeClr val="bg1"/>
              </a:solidFill>
              <a:miter lim="400000"/>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27" name="Evaluate">
              <a:extLst>
                <a:ext uri="{FF2B5EF4-FFF2-40B4-BE49-F238E27FC236}">
                  <a16:creationId xmlns:a16="http://schemas.microsoft.com/office/drawing/2014/main" id="{19981EBE-A968-4C56-BACA-7713A8334488}"/>
                </a:ext>
              </a:extLst>
            </p:cNvPr>
            <p:cNvSpPr txBox="1"/>
            <p:nvPr/>
          </p:nvSpPr>
          <p:spPr>
            <a:xfrm>
              <a:off x="4909341" y="5384559"/>
              <a:ext cx="1157494" cy="44146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2400" b="1">
                  <a:solidFill>
                    <a:srgbClr val="FFFFFF"/>
                  </a:solidFill>
                </a:defRPr>
              </a:lvl1pPr>
            </a:lstStyle>
            <a:p>
              <a:r>
                <a:rPr>
                  <a:solidFill>
                    <a:srgbClr val="FFFF00"/>
                  </a:solidFill>
                  <a:latin typeface="Calibri" panose="020F0502020204030204" pitchFamily="34" charset="0"/>
                  <a:cs typeface="Calibri" panose="020F0502020204030204" pitchFamily="34" charset="0"/>
                </a:rPr>
                <a:t>Evaluate</a:t>
              </a:r>
            </a:p>
          </p:txBody>
        </p:sp>
        <p:sp>
          <p:nvSpPr>
            <p:cNvPr id="29" name="Line">
              <a:extLst>
                <a:ext uri="{FF2B5EF4-FFF2-40B4-BE49-F238E27FC236}">
                  <a16:creationId xmlns:a16="http://schemas.microsoft.com/office/drawing/2014/main" id="{A0F69639-D5AB-436D-89D2-811FA2ED166D}"/>
                </a:ext>
              </a:extLst>
            </p:cNvPr>
            <p:cNvSpPr/>
            <p:nvPr/>
          </p:nvSpPr>
          <p:spPr>
            <a:xfrm>
              <a:off x="3901699" y="3500484"/>
              <a:ext cx="300725" cy="1"/>
            </a:xfrm>
            <a:prstGeom prst="line">
              <a:avLst/>
            </a:prstGeom>
            <a:ln w="38100">
              <a:solidFill>
                <a:schemeClr val="bg1"/>
              </a:solidFill>
              <a:miter lim="400000"/>
              <a:tailEnd type="stealth"/>
            </a:ln>
          </p:spPr>
          <p:txBody>
            <a:bodyPr lIns="35718" tIns="35718" rIns="35718" bIns="35718" anchor="ctr"/>
            <a:lstStyle/>
            <a:p>
              <a:pPr algn="ctr" defTabSz="410765">
                <a:defRPr sz="1600">
                  <a:solidFill>
                    <a:srgbClr val="FFFFFF"/>
                  </a:solidFill>
                  <a:latin typeface="Helvetica Light"/>
                  <a:ea typeface="Helvetica Light"/>
                  <a:cs typeface="Helvetica Light"/>
                  <a:sym typeface="Helvetica Light"/>
                </a:defRPr>
              </a:pPr>
              <a:endParaRPr sz="1600"/>
            </a:p>
          </p:txBody>
        </p:sp>
        <p:sp>
          <p:nvSpPr>
            <p:cNvPr id="42" name="Test Data">
              <a:extLst>
                <a:ext uri="{FF2B5EF4-FFF2-40B4-BE49-F238E27FC236}">
                  <a16:creationId xmlns:a16="http://schemas.microsoft.com/office/drawing/2014/main" id="{B057CDDF-42A3-40C7-BCBD-14822B5BDF1E}"/>
                </a:ext>
              </a:extLst>
            </p:cNvPr>
            <p:cNvSpPr txBox="1"/>
            <p:nvPr/>
          </p:nvSpPr>
          <p:spPr>
            <a:xfrm>
              <a:off x="4691142" y="2259078"/>
              <a:ext cx="902681"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dirty="0">
                  <a:latin typeface="Calibri" panose="020F0502020204030204" pitchFamily="34" charset="0"/>
                  <a:cs typeface="Calibri" panose="020F0502020204030204" pitchFamily="34" charset="0"/>
                </a:rPr>
                <a:t>Test Data</a:t>
              </a:r>
            </a:p>
          </p:txBody>
        </p:sp>
        <p:sp>
          <p:nvSpPr>
            <p:cNvPr id="43" name="Predictions">
              <a:extLst>
                <a:ext uri="{FF2B5EF4-FFF2-40B4-BE49-F238E27FC236}">
                  <a16:creationId xmlns:a16="http://schemas.microsoft.com/office/drawing/2014/main" id="{2B47B416-3B6E-4A85-8284-5CC2E9BC6758}"/>
                </a:ext>
              </a:extLst>
            </p:cNvPr>
            <p:cNvSpPr txBox="1"/>
            <p:nvPr/>
          </p:nvSpPr>
          <p:spPr>
            <a:xfrm>
              <a:off x="5245124" y="4405421"/>
              <a:ext cx="1081192" cy="333744"/>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1700" b="1">
                  <a:solidFill>
                    <a:srgbClr val="FFFFFF"/>
                  </a:solidFill>
                </a:defRPr>
              </a:lvl1pPr>
            </a:lstStyle>
            <a:p>
              <a:r>
                <a:rPr>
                  <a:latin typeface="Calibri" panose="020F0502020204030204" pitchFamily="34" charset="0"/>
                  <a:cs typeface="Calibri" panose="020F0502020204030204" pitchFamily="34" charset="0"/>
                </a:rPr>
                <a:t>Predictions</a:t>
              </a:r>
            </a:p>
          </p:txBody>
        </p:sp>
        <p:pic>
          <p:nvPicPr>
            <p:cNvPr id="50" name="Machine_Clothify.png" descr="Machine_Clothify.png">
              <a:extLst>
                <a:ext uri="{FF2B5EF4-FFF2-40B4-BE49-F238E27FC236}">
                  <a16:creationId xmlns:a16="http://schemas.microsoft.com/office/drawing/2014/main" id="{5558D6BC-74DF-471F-B1C3-6C3687627D54}"/>
                </a:ext>
              </a:extLst>
            </p:cNvPr>
            <p:cNvPicPr>
              <a:picLocks noChangeAspect="1"/>
            </p:cNvPicPr>
            <p:nvPr/>
          </p:nvPicPr>
          <p:blipFill>
            <a:blip r:embed="rId12"/>
            <a:stretch>
              <a:fillRect/>
            </a:stretch>
          </p:blipFill>
          <p:spPr>
            <a:xfrm>
              <a:off x="4544071" y="2991520"/>
              <a:ext cx="1845590" cy="922795"/>
            </a:xfrm>
            <a:prstGeom prst="rect">
              <a:avLst/>
            </a:prstGeom>
            <a:ln w="12700">
              <a:miter lim="400000"/>
            </a:ln>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245DF68-655A-4DC0-999D-BF83FE32734A}"/>
                    </a:ext>
                  </a:extLst>
                </p:cNvPr>
                <p:cNvSpPr txBox="1"/>
                <p:nvPr/>
              </p:nvSpPr>
              <p:spPr>
                <a:xfrm flipH="1">
                  <a:off x="5233442" y="3092186"/>
                  <a:ext cx="33466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𝑓</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r>
                          <a:rPr lang="en-GB" sz="1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1600">
                    <a:solidFill>
                      <a:schemeClr val="bg1"/>
                    </a:solidFill>
                    <a:effectLst>
                      <a:outerShdw blurRad="50800" dist="38100" dir="2700000" algn="tl" rotWithShape="0">
                        <a:prstClr val="black">
                          <a:alpha val="40000"/>
                        </a:prstClr>
                      </a:outerShdw>
                    </a:effectLst>
                  </a:endParaRPr>
                </a:p>
              </p:txBody>
            </p:sp>
          </mc:Choice>
          <mc:Fallback xmlns="">
            <p:sp>
              <p:nvSpPr>
                <p:cNvPr id="51" name="TextBox 50">
                  <a:extLst>
                    <a:ext uri="{FF2B5EF4-FFF2-40B4-BE49-F238E27FC236}">
                      <a16:creationId xmlns:a16="http://schemas.microsoft.com/office/drawing/2014/main" id="{A245DF68-655A-4DC0-999D-BF83FE32734A}"/>
                    </a:ext>
                  </a:extLst>
                </p:cNvPr>
                <p:cNvSpPr txBox="1">
                  <a:spLocks noRot="1" noChangeAspect="1" noMove="1" noResize="1" noEditPoints="1" noAdjustHandles="1" noChangeArrowheads="1" noChangeShapeType="1" noTextEdit="1"/>
                </p:cNvSpPr>
                <p:nvPr/>
              </p:nvSpPr>
              <p:spPr>
                <a:xfrm flipH="1">
                  <a:off x="5233442" y="3092186"/>
                  <a:ext cx="334663" cy="246221"/>
                </a:xfrm>
                <a:prstGeom prst="rect">
                  <a:avLst/>
                </a:prstGeom>
                <a:blipFill>
                  <a:blip r:embed="rId15"/>
                  <a:stretch>
                    <a:fillRect l="-25926" r="-55556" b="-47619"/>
                  </a:stretch>
                </a:blipFill>
              </p:spPr>
              <p:txBody>
                <a:bodyPr/>
                <a:lstStyle/>
                <a:p>
                  <a:r>
                    <a:rPr lang="en-US">
                      <a:noFill/>
                    </a:rPr>
                    <a:t> </a:t>
                  </a:r>
                </a:p>
              </p:txBody>
            </p:sp>
          </mc:Fallback>
        </mc:AlternateContent>
        <p:sp>
          <p:nvSpPr>
            <p:cNvPr id="6" name="Arc 5">
              <a:extLst>
                <a:ext uri="{FF2B5EF4-FFF2-40B4-BE49-F238E27FC236}">
                  <a16:creationId xmlns:a16="http://schemas.microsoft.com/office/drawing/2014/main" id="{C1AE304A-691E-4A95-8C20-E50AAD92C489}"/>
                </a:ext>
              </a:extLst>
            </p:cNvPr>
            <p:cNvSpPr/>
            <p:nvPr/>
          </p:nvSpPr>
          <p:spPr>
            <a:xfrm rot="5400000" flipV="1">
              <a:off x="4748135" y="2572710"/>
              <a:ext cx="738130" cy="720000"/>
            </a:xfrm>
            <a:prstGeom prst="arc">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Arc 60">
              <a:extLst>
                <a:ext uri="{FF2B5EF4-FFF2-40B4-BE49-F238E27FC236}">
                  <a16:creationId xmlns:a16="http://schemas.microsoft.com/office/drawing/2014/main" id="{FB80BAEB-6C57-4EFA-8E9C-52720DC58624}"/>
                </a:ext>
              </a:extLst>
            </p:cNvPr>
            <p:cNvSpPr/>
            <p:nvPr/>
          </p:nvSpPr>
          <p:spPr>
            <a:xfrm rot="16200000" flipH="1" flipV="1">
              <a:off x="5925201" y="3248746"/>
              <a:ext cx="738130" cy="720000"/>
            </a:xfrm>
            <a:prstGeom prst="arc">
              <a:avLst>
                <a:gd name="adj1" fmla="val 11376490"/>
                <a:gd name="adj2" fmla="val 0"/>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55" name="Picture 54">
            <a:extLst>
              <a:ext uri="{FF2B5EF4-FFF2-40B4-BE49-F238E27FC236}">
                <a16:creationId xmlns:a16="http://schemas.microsoft.com/office/drawing/2014/main" id="{176BA292-4D74-4BBB-A87C-65AEFD6922D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21974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Python</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1474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E518E5E-7C41-4CDE-B39A-3D783DDA5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Types of Languages</a:t>
            </a:r>
            <a:endParaRPr lang="en-US" dirty="0">
              <a:solidFill>
                <a:schemeClr val="bg1"/>
              </a:solidFil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493200" y="2853480"/>
            <a:ext cx="5566320" cy="3719707"/>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buSzPct val="100000"/>
              <a:defRPr sz="2000" b="1">
                <a:solidFill>
                  <a:srgbClr val="FFFFFF"/>
                </a:solidFill>
                <a:latin typeface="Arial"/>
                <a:ea typeface="Arial"/>
                <a:cs typeface="Arial"/>
                <a:sym typeface="Arial"/>
              </a:defRPr>
            </a:pP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“Low Level” Languages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Hard for humans to read.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Easy for machines to read.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 be processed efficiently by CPUs.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Often written in binary or simple numerical format.</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 be used to control specific parts of the CPU.</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 total lines of code required to do simple tasks can become very large!</a:t>
            </a:r>
          </a:p>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16" name="Title 1">
            <a:extLst>
              <a:ext uri="{FF2B5EF4-FFF2-40B4-BE49-F238E27FC236}">
                <a16:creationId xmlns:a16="http://schemas.microsoft.com/office/drawing/2014/main" id="{47E4600C-0728-1D48-8437-2A9233F76C7B}"/>
              </a:ext>
            </a:extLst>
          </p:cNvPr>
          <p:cNvSpPr txBox="1"/>
          <p:nvPr/>
        </p:nvSpPr>
        <p:spPr>
          <a:xfrm>
            <a:off x="457200" y="1036845"/>
            <a:ext cx="11580120" cy="181663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are two different types of coding language:</a:t>
            </a:r>
          </a:p>
        </p:txBody>
      </p:sp>
      <p:sp>
        <p:nvSpPr>
          <p:cNvPr id="17" name="Title 1">
            <a:extLst>
              <a:ext uri="{FF2B5EF4-FFF2-40B4-BE49-F238E27FC236}">
                <a16:creationId xmlns:a16="http://schemas.microsoft.com/office/drawing/2014/main" id="{FF11F345-939C-7A48-915C-1E9C53D66D7F}"/>
              </a:ext>
            </a:extLst>
          </p:cNvPr>
          <p:cNvSpPr txBox="1"/>
          <p:nvPr/>
        </p:nvSpPr>
        <p:spPr>
          <a:xfrm>
            <a:off x="6506640" y="2769206"/>
            <a:ext cx="5566320" cy="3719707"/>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buSzPct val="100000"/>
              <a:defRPr sz="2000" b="1">
                <a:solidFill>
                  <a:srgbClr val="FFFFFF"/>
                </a:solidFill>
                <a:latin typeface="Arial"/>
                <a:ea typeface="Arial"/>
                <a:cs typeface="Arial"/>
                <a:sym typeface="Arial"/>
              </a:defRPr>
            </a:pP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“High Level” Languages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Easy for humans to read.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Hard for machines to read.</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Cannot be processed efficiently by CPUs.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Often written using a combination of human language and numbers.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 total lines of code required to do simple tasks is small!</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 language is after all more expressive.</a:t>
            </a:r>
          </a:p>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7DC20EB9-6A46-410A-8AAB-7585865D751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61480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08326EB-4C3E-49AF-8FDD-F6B2F3B5C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692400" y="182880"/>
            <a:ext cx="6299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Translating to Machine Code</a:t>
            </a:r>
            <a:endParaRPr lang="en-US" dirty="0">
              <a:solidFill>
                <a:schemeClr val="bg1"/>
              </a:solidFil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2057711" y="1404556"/>
            <a:ext cx="7815320" cy="20244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Machine code clearly doesn’t need translating for the CPU to understand it.</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All other programming languages must be translated. There are two main approaches for doing this.</a:t>
            </a:r>
          </a:p>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buSzPct val="100000"/>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EE45BFB-342C-4D44-8F7E-2881A7721F0A}"/>
              </a:ext>
            </a:extLst>
          </p:cNvPr>
          <p:cNvGrpSpPr/>
          <p:nvPr/>
        </p:nvGrpSpPr>
        <p:grpSpPr>
          <a:xfrm>
            <a:off x="2640178" y="3713162"/>
            <a:ext cx="2275321" cy="618120"/>
            <a:chOff x="2770807" y="3258642"/>
            <a:chExt cx="2275321" cy="618120"/>
          </a:xfrm>
        </p:grpSpPr>
        <p:pic>
          <p:nvPicPr>
            <p:cNvPr id="3" name="Graphic 2" descr="Document">
              <a:extLst>
                <a:ext uri="{FF2B5EF4-FFF2-40B4-BE49-F238E27FC236}">
                  <a16:creationId xmlns:a16="http://schemas.microsoft.com/office/drawing/2014/main" id="{014FC238-72F8-D74C-A78C-8562CF8CC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807" y="3258642"/>
              <a:ext cx="743230" cy="618120"/>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55762D9A-FF21-6041-A50C-063ED7EECC9F}"/>
                </a:ext>
              </a:extLst>
            </p:cNvPr>
            <p:cNvSpPr txBox="1"/>
            <p:nvPr/>
          </p:nvSpPr>
          <p:spPr>
            <a:xfrm>
              <a:off x="3474864" y="3367647"/>
              <a:ext cx="1571264" cy="400110"/>
            </a:xfrm>
            <a:prstGeom prst="rect">
              <a:avLst/>
            </a:prstGeom>
            <a:noFill/>
          </p:spPr>
          <p:txBody>
            <a:bodyPr wrap="none" rtlCol="0">
              <a:spAutoFit/>
            </a:bodyPr>
            <a:lstStyle/>
            <a:p>
              <a:pPr algn="ctr"/>
              <a:r>
                <a:rPr lang="en-US" sz="2000" b="1" dirty="0">
                  <a:solidFill>
                    <a:schemeClr val="bg1"/>
                  </a:solidFill>
                  <a:latin typeface="Calibri" panose="020F0502020204030204" pitchFamily="34" charset="0"/>
                  <a:cs typeface="Calibri" panose="020F0502020204030204" pitchFamily="34" charset="0"/>
                </a:rPr>
                <a:t>Written code</a:t>
              </a:r>
            </a:p>
          </p:txBody>
        </p:sp>
      </p:grpSp>
      <p:grpSp>
        <p:nvGrpSpPr>
          <p:cNvPr id="10" name="Group 9">
            <a:extLst>
              <a:ext uri="{FF2B5EF4-FFF2-40B4-BE49-F238E27FC236}">
                <a16:creationId xmlns:a16="http://schemas.microsoft.com/office/drawing/2014/main" id="{94577A6B-069C-6F4C-BA8C-32E8A6743ABB}"/>
              </a:ext>
            </a:extLst>
          </p:cNvPr>
          <p:cNvGrpSpPr/>
          <p:nvPr/>
        </p:nvGrpSpPr>
        <p:grpSpPr>
          <a:xfrm>
            <a:off x="2437072" y="4417141"/>
            <a:ext cx="1151277" cy="679420"/>
            <a:chOff x="2567701" y="3962621"/>
            <a:chExt cx="1151277" cy="679420"/>
          </a:xfrm>
        </p:grpSpPr>
        <p:sp>
          <p:nvSpPr>
            <p:cNvPr id="4" name="TextBox 3">
              <a:extLst>
                <a:ext uri="{FF2B5EF4-FFF2-40B4-BE49-F238E27FC236}">
                  <a16:creationId xmlns:a16="http://schemas.microsoft.com/office/drawing/2014/main" id="{4A6FCE32-3B5B-4E48-8889-B26D8BE59D45}"/>
                </a:ext>
              </a:extLst>
            </p:cNvPr>
            <p:cNvSpPr txBox="1"/>
            <p:nvPr/>
          </p:nvSpPr>
          <p:spPr>
            <a:xfrm>
              <a:off x="2567701" y="4241931"/>
              <a:ext cx="1151277" cy="400110"/>
            </a:xfrm>
            <a:prstGeom prst="rect">
              <a:avLst/>
            </a:prstGeom>
            <a:noFill/>
          </p:spPr>
          <p:txBody>
            <a:bodyPr wrap="none" rtlCol="0">
              <a:spAutoFit/>
            </a:bodyPr>
            <a:lstStyle/>
            <a:p>
              <a:r>
                <a:rPr lang="en-US" sz="2000" b="1" dirty="0">
                  <a:solidFill>
                    <a:schemeClr val="bg1"/>
                  </a:solidFill>
                  <a:latin typeface="Calibri" panose="020F0502020204030204" pitchFamily="34" charset="0"/>
                  <a:cs typeface="Calibri" panose="020F0502020204030204" pitchFamily="34" charset="0"/>
                </a:rPr>
                <a:t>Compiler</a:t>
              </a:r>
            </a:p>
          </p:txBody>
        </p:sp>
        <p:cxnSp>
          <p:nvCxnSpPr>
            <p:cNvPr id="6" name="Straight Arrow Connector 5">
              <a:extLst>
                <a:ext uri="{FF2B5EF4-FFF2-40B4-BE49-F238E27FC236}">
                  <a16:creationId xmlns:a16="http://schemas.microsoft.com/office/drawing/2014/main" id="{C10FB90B-EBED-384B-B3EE-6AC91681A3BD}"/>
                </a:ext>
              </a:extLst>
            </p:cNvPr>
            <p:cNvCxnSpPr>
              <a:cxnSpLocks/>
            </p:cNvCxnSpPr>
            <p:nvPr/>
          </p:nvCxnSpPr>
          <p:spPr>
            <a:xfrm>
              <a:off x="3144872" y="3962621"/>
              <a:ext cx="0" cy="377986"/>
            </a:xfrm>
            <a:prstGeom prst="straightConnector1">
              <a:avLst/>
            </a:prstGeom>
            <a:ln w="38100">
              <a:solidFill>
                <a:schemeClr val="bg1"/>
              </a:solidFill>
              <a:tailEnd type="stealth"/>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29B7941-1A14-F749-9DCA-8137918CB9F3}"/>
              </a:ext>
            </a:extLst>
          </p:cNvPr>
          <p:cNvGrpSpPr/>
          <p:nvPr/>
        </p:nvGrpSpPr>
        <p:grpSpPr>
          <a:xfrm>
            <a:off x="2640178" y="5096561"/>
            <a:ext cx="3012060" cy="1197812"/>
            <a:chOff x="2770807" y="4642041"/>
            <a:chExt cx="3012060" cy="1197812"/>
          </a:xfrm>
        </p:grpSpPr>
        <p:pic>
          <p:nvPicPr>
            <p:cNvPr id="18" name="Graphic 17" descr="Document">
              <a:extLst>
                <a:ext uri="{FF2B5EF4-FFF2-40B4-BE49-F238E27FC236}">
                  <a16:creationId xmlns:a16="http://schemas.microsoft.com/office/drawing/2014/main" id="{1D790A03-1D98-E448-AD14-1198FD0728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807" y="5070461"/>
              <a:ext cx="743230" cy="618120"/>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4D3610B3-BFE8-904B-A96B-88840148EBFC}"/>
                </a:ext>
              </a:extLst>
            </p:cNvPr>
            <p:cNvSpPr txBox="1"/>
            <p:nvPr/>
          </p:nvSpPr>
          <p:spPr>
            <a:xfrm>
              <a:off x="3474864" y="5131967"/>
              <a:ext cx="2308003" cy="707886"/>
            </a:xfrm>
            <a:prstGeom prst="rect">
              <a:avLst/>
            </a:prstGeom>
            <a:noFill/>
          </p:spPr>
          <p:txBody>
            <a:bodyPr wrap="none" rtlCol="0">
              <a:spAutoFit/>
            </a:bodyPr>
            <a:lstStyle/>
            <a:p>
              <a:pPr algn="ctr"/>
              <a:r>
                <a:rPr lang="en-US" sz="2000" b="1" dirty="0">
                  <a:solidFill>
                    <a:schemeClr val="bg1"/>
                  </a:solidFill>
                  <a:latin typeface="Calibri" panose="020F0502020204030204" pitchFamily="34" charset="0"/>
                  <a:cs typeface="Calibri" panose="020F0502020204030204" pitchFamily="34" charset="0"/>
                </a:rPr>
                <a:t>Executable machine</a:t>
              </a:r>
            </a:p>
            <a:p>
              <a:pPr algn="ctr"/>
              <a:r>
                <a:rPr lang="en-US" sz="2000" b="1" dirty="0">
                  <a:solidFill>
                    <a:schemeClr val="bg1"/>
                  </a:solidFill>
                  <a:latin typeface="Calibri" panose="020F0502020204030204" pitchFamily="34" charset="0"/>
                  <a:cs typeface="Calibri" panose="020F0502020204030204" pitchFamily="34" charset="0"/>
                </a:rPr>
                <a:t>code file</a:t>
              </a:r>
            </a:p>
          </p:txBody>
        </p:sp>
        <p:cxnSp>
          <p:nvCxnSpPr>
            <p:cNvPr id="24" name="Straight Arrow Connector 23">
              <a:extLst>
                <a:ext uri="{FF2B5EF4-FFF2-40B4-BE49-F238E27FC236}">
                  <a16:creationId xmlns:a16="http://schemas.microsoft.com/office/drawing/2014/main" id="{C46C014E-5FCD-8F45-AE95-362E65D8F655}"/>
                </a:ext>
              </a:extLst>
            </p:cNvPr>
            <p:cNvCxnSpPr>
              <a:cxnSpLocks/>
            </p:cNvCxnSpPr>
            <p:nvPr/>
          </p:nvCxnSpPr>
          <p:spPr>
            <a:xfrm>
              <a:off x="3142422" y="4642041"/>
              <a:ext cx="0" cy="377986"/>
            </a:xfrm>
            <a:prstGeom prst="straightConnector1">
              <a:avLst/>
            </a:prstGeom>
            <a:ln w="38100">
              <a:solidFill>
                <a:schemeClr val="bg1"/>
              </a:solidFill>
              <a:tailEnd type="stealth"/>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9F3126-D70E-2241-A6D6-EBF7FF2171C7}"/>
              </a:ext>
            </a:extLst>
          </p:cNvPr>
          <p:cNvGrpSpPr/>
          <p:nvPr/>
        </p:nvGrpSpPr>
        <p:grpSpPr>
          <a:xfrm>
            <a:off x="7409675" y="3713162"/>
            <a:ext cx="2275321" cy="618120"/>
            <a:chOff x="2770807" y="3258642"/>
            <a:chExt cx="2275321" cy="618120"/>
          </a:xfrm>
        </p:grpSpPr>
        <p:pic>
          <p:nvPicPr>
            <p:cNvPr id="29" name="Graphic 28" descr="Document">
              <a:extLst>
                <a:ext uri="{FF2B5EF4-FFF2-40B4-BE49-F238E27FC236}">
                  <a16:creationId xmlns:a16="http://schemas.microsoft.com/office/drawing/2014/main" id="{0492E59E-C50A-C54F-8A85-CF3CE89FC8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807" y="3258642"/>
              <a:ext cx="743230" cy="61812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DF3BEFEE-B2B8-094F-A00D-885F8331DEF8}"/>
                </a:ext>
              </a:extLst>
            </p:cNvPr>
            <p:cNvSpPr txBox="1"/>
            <p:nvPr/>
          </p:nvSpPr>
          <p:spPr>
            <a:xfrm>
              <a:off x="3474864" y="3367647"/>
              <a:ext cx="1571264" cy="400110"/>
            </a:xfrm>
            <a:prstGeom prst="rect">
              <a:avLst/>
            </a:prstGeom>
            <a:noFill/>
          </p:spPr>
          <p:txBody>
            <a:bodyPr wrap="none" rtlCol="0">
              <a:spAutoFit/>
            </a:bodyPr>
            <a:lstStyle/>
            <a:p>
              <a:pPr algn="ctr"/>
              <a:r>
                <a:rPr lang="en-US" sz="2000" b="1" dirty="0">
                  <a:solidFill>
                    <a:schemeClr val="bg1"/>
                  </a:solidFill>
                  <a:latin typeface="Calibri" panose="020F0502020204030204" pitchFamily="34" charset="0"/>
                  <a:cs typeface="Calibri" panose="020F0502020204030204" pitchFamily="34" charset="0"/>
                </a:rPr>
                <a:t>Written code</a:t>
              </a:r>
            </a:p>
          </p:txBody>
        </p:sp>
      </p:grpSp>
      <p:grpSp>
        <p:nvGrpSpPr>
          <p:cNvPr id="31" name="Group 30">
            <a:extLst>
              <a:ext uri="{FF2B5EF4-FFF2-40B4-BE49-F238E27FC236}">
                <a16:creationId xmlns:a16="http://schemas.microsoft.com/office/drawing/2014/main" id="{5EAA5680-9C89-454E-838E-60B3DF29CC1B}"/>
              </a:ext>
            </a:extLst>
          </p:cNvPr>
          <p:cNvGrpSpPr/>
          <p:nvPr/>
        </p:nvGrpSpPr>
        <p:grpSpPr>
          <a:xfrm>
            <a:off x="7206569" y="4417141"/>
            <a:ext cx="1356012" cy="679420"/>
            <a:chOff x="2567701" y="3962621"/>
            <a:chExt cx="1356012" cy="679420"/>
          </a:xfrm>
        </p:grpSpPr>
        <p:sp>
          <p:nvSpPr>
            <p:cNvPr id="32" name="TextBox 31">
              <a:extLst>
                <a:ext uri="{FF2B5EF4-FFF2-40B4-BE49-F238E27FC236}">
                  <a16:creationId xmlns:a16="http://schemas.microsoft.com/office/drawing/2014/main" id="{F22A4B94-24EF-1F42-A344-3F41B16BEBFD}"/>
                </a:ext>
              </a:extLst>
            </p:cNvPr>
            <p:cNvSpPr txBox="1"/>
            <p:nvPr/>
          </p:nvSpPr>
          <p:spPr>
            <a:xfrm>
              <a:off x="2567701" y="4241931"/>
              <a:ext cx="1356012" cy="400110"/>
            </a:xfrm>
            <a:prstGeom prst="rect">
              <a:avLst/>
            </a:prstGeom>
            <a:noFill/>
          </p:spPr>
          <p:txBody>
            <a:bodyPr wrap="none" rtlCol="0">
              <a:spAutoFit/>
            </a:bodyPr>
            <a:lstStyle/>
            <a:p>
              <a:r>
                <a:rPr lang="en-US" sz="2000" b="1" dirty="0">
                  <a:solidFill>
                    <a:schemeClr val="bg1"/>
                  </a:solidFill>
                  <a:latin typeface="Calibri" panose="020F0502020204030204" pitchFamily="34" charset="0"/>
                  <a:cs typeface="Calibri" panose="020F0502020204030204" pitchFamily="34" charset="0"/>
                </a:rPr>
                <a:t>Interpreter</a:t>
              </a:r>
            </a:p>
          </p:txBody>
        </p:sp>
        <p:cxnSp>
          <p:nvCxnSpPr>
            <p:cNvPr id="33" name="Straight Arrow Connector 32">
              <a:extLst>
                <a:ext uri="{FF2B5EF4-FFF2-40B4-BE49-F238E27FC236}">
                  <a16:creationId xmlns:a16="http://schemas.microsoft.com/office/drawing/2014/main" id="{EB6B4026-9210-634D-9696-733FAE964FBD}"/>
                </a:ext>
              </a:extLst>
            </p:cNvPr>
            <p:cNvCxnSpPr>
              <a:cxnSpLocks/>
            </p:cNvCxnSpPr>
            <p:nvPr/>
          </p:nvCxnSpPr>
          <p:spPr>
            <a:xfrm>
              <a:off x="3144872" y="3962621"/>
              <a:ext cx="0" cy="377986"/>
            </a:xfrm>
            <a:prstGeom prst="straightConnector1">
              <a:avLst/>
            </a:prstGeom>
            <a:ln w="38100">
              <a:solidFill>
                <a:schemeClr val="bg1"/>
              </a:solidFill>
              <a:tailEnd type="stealth"/>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6A49D3E-3D8B-134E-8FE2-6F37D6DFBBE3}"/>
              </a:ext>
            </a:extLst>
          </p:cNvPr>
          <p:cNvGrpSpPr/>
          <p:nvPr/>
        </p:nvGrpSpPr>
        <p:grpSpPr>
          <a:xfrm>
            <a:off x="7409675" y="5096561"/>
            <a:ext cx="3012060" cy="1197812"/>
            <a:chOff x="2770807" y="4642041"/>
            <a:chExt cx="3012060" cy="1197812"/>
          </a:xfrm>
        </p:grpSpPr>
        <p:pic>
          <p:nvPicPr>
            <p:cNvPr id="35" name="Graphic 34" descr="Document">
              <a:extLst>
                <a:ext uri="{FF2B5EF4-FFF2-40B4-BE49-F238E27FC236}">
                  <a16:creationId xmlns:a16="http://schemas.microsoft.com/office/drawing/2014/main" id="{2555219B-6107-F442-9C01-873B28642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807" y="5070461"/>
              <a:ext cx="743230" cy="618120"/>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42A2199E-4C13-0B4D-9029-3DE6ABE06CD2}"/>
                </a:ext>
              </a:extLst>
            </p:cNvPr>
            <p:cNvSpPr txBox="1"/>
            <p:nvPr/>
          </p:nvSpPr>
          <p:spPr>
            <a:xfrm>
              <a:off x="3474864" y="5131967"/>
              <a:ext cx="2308003" cy="707886"/>
            </a:xfrm>
            <a:prstGeom prst="rect">
              <a:avLst/>
            </a:prstGeom>
            <a:noFill/>
          </p:spPr>
          <p:txBody>
            <a:bodyPr wrap="none" rtlCol="0">
              <a:spAutoFit/>
            </a:bodyPr>
            <a:lstStyle/>
            <a:p>
              <a:pPr algn="ctr"/>
              <a:r>
                <a:rPr lang="en-US" sz="2000" b="1" dirty="0">
                  <a:solidFill>
                    <a:schemeClr val="bg1"/>
                  </a:solidFill>
                  <a:latin typeface="Calibri" panose="020F0502020204030204" pitchFamily="34" charset="0"/>
                  <a:cs typeface="Calibri" panose="020F0502020204030204" pitchFamily="34" charset="0"/>
                </a:rPr>
                <a:t>Executable machine</a:t>
              </a:r>
            </a:p>
            <a:p>
              <a:pPr algn="ctr"/>
              <a:r>
                <a:rPr lang="en-US" sz="2000" b="1" dirty="0">
                  <a:solidFill>
                    <a:schemeClr val="bg1"/>
                  </a:solidFill>
                  <a:latin typeface="Calibri" panose="020F0502020204030204" pitchFamily="34" charset="0"/>
                  <a:cs typeface="Calibri" panose="020F0502020204030204" pitchFamily="34" charset="0"/>
                </a:rPr>
                <a:t>code file</a:t>
              </a:r>
            </a:p>
          </p:txBody>
        </p:sp>
        <p:cxnSp>
          <p:nvCxnSpPr>
            <p:cNvPr id="37" name="Straight Arrow Connector 36">
              <a:extLst>
                <a:ext uri="{FF2B5EF4-FFF2-40B4-BE49-F238E27FC236}">
                  <a16:creationId xmlns:a16="http://schemas.microsoft.com/office/drawing/2014/main" id="{75FA2290-1ED2-AF43-8DC5-B7D398C75043}"/>
                </a:ext>
              </a:extLst>
            </p:cNvPr>
            <p:cNvCxnSpPr>
              <a:cxnSpLocks/>
            </p:cNvCxnSpPr>
            <p:nvPr/>
          </p:nvCxnSpPr>
          <p:spPr>
            <a:xfrm>
              <a:off x="3142422" y="4642041"/>
              <a:ext cx="0" cy="377986"/>
            </a:xfrm>
            <a:prstGeom prst="straightConnector1">
              <a:avLst/>
            </a:prstGeom>
            <a:ln w="38100">
              <a:solidFill>
                <a:schemeClr val="bg1"/>
              </a:solidFill>
              <a:tailEnd type="stealth"/>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AE35C69E-5195-7E4D-843B-EF6C545D0449}"/>
              </a:ext>
            </a:extLst>
          </p:cNvPr>
          <p:cNvSpPr txBox="1"/>
          <p:nvPr/>
        </p:nvSpPr>
        <p:spPr>
          <a:xfrm>
            <a:off x="3083057" y="2962280"/>
            <a:ext cx="1771093" cy="400110"/>
          </a:xfrm>
          <a:prstGeom prst="rect">
            <a:avLst/>
          </a:prstGeom>
          <a:noFill/>
        </p:spPr>
        <p:txBody>
          <a:bodyPr wrap="square" rtlCol="0">
            <a:spAutoFit/>
          </a:bodyPr>
          <a:lstStyle/>
          <a:p>
            <a:pPr algn="ctr"/>
            <a:r>
              <a:rPr lang="en-US" sz="2000" b="1" dirty="0">
                <a:solidFill>
                  <a:schemeClr val="bg1"/>
                </a:solidFill>
                <a:effectLst>
                  <a:outerShdw blurRad="50800" dist="38100" dir="2700000" algn="tl" rotWithShape="0">
                    <a:prstClr val="black">
                      <a:alpha val="40000"/>
                    </a:prstClr>
                  </a:outerShdw>
                </a:effectLst>
              </a:rPr>
              <a:t>Compiled</a:t>
            </a:r>
          </a:p>
        </p:txBody>
      </p:sp>
      <p:grpSp>
        <p:nvGrpSpPr>
          <p:cNvPr id="21" name="Group 20">
            <a:extLst>
              <a:ext uri="{FF2B5EF4-FFF2-40B4-BE49-F238E27FC236}">
                <a16:creationId xmlns:a16="http://schemas.microsoft.com/office/drawing/2014/main" id="{53AD877A-6E05-794F-86D5-C18F2D5041F9}"/>
              </a:ext>
            </a:extLst>
          </p:cNvPr>
          <p:cNvGrpSpPr/>
          <p:nvPr/>
        </p:nvGrpSpPr>
        <p:grpSpPr>
          <a:xfrm>
            <a:off x="6321464" y="2962280"/>
            <a:ext cx="3126663" cy="3180821"/>
            <a:chOff x="6452093" y="2507760"/>
            <a:chExt cx="3126663" cy="3180821"/>
          </a:xfrm>
        </p:grpSpPr>
        <p:sp>
          <p:nvSpPr>
            <p:cNvPr id="12" name="TextBox 11">
              <a:extLst>
                <a:ext uri="{FF2B5EF4-FFF2-40B4-BE49-F238E27FC236}">
                  <a16:creationId xmlns:a16="http://schemas.microsoft.com/office/drawing/2014/main" id="{1D3AB12C-0551-2648-BA2F-CC9BE9EFCE50}"/>
                </a:ext>
              </a:extLst>
            </p:cNvPr>
            <p:cNvSpPr txBox="1"/>
            <p:nvPr/>
          </p:nvSpPr>
          <p:spPr>
            <a:xfrm>
              <a:off x="7807663" y="2507760"/>
              <a:ext cx="1771093" cy="400110"/>
            </a:xfrm>
            <a:prstGeom prst="rect">
              <a:avLst/>
            </a:prstGeom>
            <a:noFill/>
          </p:spPr>
          <p:txBody>
            <a:bodyPr wrap="square" rtlCol="0">
              <a:spAutoFit/>
            </a:bodyPr>
            <a:lstStyle/>
            <a:p>
              <a:pPr algn="ctr"/>
              <a:r>
                <a:rPr lang="en-US" sz="2000" b="1" dirty="0">
                  <a:solidFill>
                    <a:schemeClr val="bg1"/>
                  </a:solidFill>
                  <a:effectLst>
                    <a:outerShdw blurRad="50800" dist="38100" dir="2700000" algn="tl" rotWithShape="0">
                      <a:prstClr val="black">
                        <a:alpha val="40000"/>
                      </a:prstClr>
                    </a:outerShdw>
                  </a:effectLst>
                </a:rPr>
                <a:t>Interpreted</a:t>
              </a:r>
            </a:p>
          </p:txBody>
        </p:sp>
        <p:cxnSp>
          <p:nvCxnSpPr>
            <p:cNvPr id="15" name="Straight Connector 14">
              <a:extLst>
                <a:ext uri="{FF2B5EF4-FFF2-40B4-BE49-F238E27FC236}">
                  <a16:creationId xmlns:a16="http://schemas.microsoft.com/office/drawing/2014/main" id="{F78A17A8-1A96-B445-A257-E25C83B5095A}"/>
                </a:ext>
              </a:extLst>
            </p:cNvPr>
            <p:cNvCxnSpPr>
              <a:cxnSpLocks/>
            </p:cNvCxnSpPr>
            <p:nvPr/>
          </p:nvCxnSpPr>
          <p:spPr>
            <a:xfrm flipV="1">
              <a:off x="6452093" y="2616069"/>
              <a:ext cx="6135" cy="307251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FCEDD33C-28F7-4D6F-B958-468B3BDA44A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22413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7CCCA2-4CF5-4DCD-8A9F-EEAD71AB7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Python</a:t>
            </a:r>
            <a:endParaRPr lang="en-US" dirty="0">
              <a:solidFill>
                <a:schemeClr val="bg1"/>
              </a:solidFil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2281167" y="1404556"/>
            <a:ext cx="7815320" cy="404120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fontScale="92500" lnSpcReduction="10000"/>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Python is an interpreted programming language.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When you run Python code in code academy, a python interpreter reads each line, converts it to machine code, and this is run by the CPU.</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You’ve been learning Python 3. Thus, you’ve been using an interpreter capable of translating Python 3 code to machine code.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Programming languages improve over time. If you wrote code Python 2 code, a Python 3 interpreter would </a:t>
            </a:r>
            <a:r>
              <a:rPr lang="en-GB"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not</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understand it. Thus ,you’d get errors.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What’s important to understand here:</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Python is interpreted, you therefore need an interpreter to run Python code.</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must use an interpreter that understand the code your writing.</a:t>
            </a:r>
          </a:p>
          <a:p>
            <a:pPr marL="800100" lvl="1" indent="-342900">
              <a:buSzPct val="100000"/>
              <a:buFont typeface="Courier New" panose="02070309020205020404" pitchFamily="49" charset="0"/>
              <a:buChar char="o"/>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Any computer with a suitable Python interpreter will be able to run your code.</a:t>
            </a:r>
          </a:p>
          <a:p>
            <a:pPr>
              <a:buSzPct val="100000"/>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2B390622-0956-4413-B88B-8D7D833A5CA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60153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To the </a:t>
            </a:r>
            <a:r>
              <a:rPr lang="en-GB" sz="3600" spc="-1" dirty="0" err="1">
                <a:solidFill>
                  <a:schemeClr val="bg1"/>
                </a:solidFill>
                <a:effectLst>
                  <a:outerShdw blurRad="50800" dist="38100" dir="2700000" algn="tl" rotWithShape="0">
                    <a:prstClr val="black">
                      <a:alpha val="40000"/>
                    </a:prstClr>
                  </a:outerShdw>
                </a:effectLst>
                <a:latin typeface="Calibri"/>
              </a:rPr>
              <a:t>Colab</a:t>
            </a:r>
            <a:r>
              <a:rPr lang="en-GB" sz="3600" spc="-1" dirty="0">
                <a:solidFill>
                  <a:schemeClr val="bg1"/>
                </a:solidFill>
                <a:effectLst>
                  <a:outerShdw blurRad="50800" dist="38100" dir="2700000" algn="tl" rotWithShape="0">
                    <a:prstClr val="black">
                      <a:alpha val="40000"/>
                    </a:prstClr>
                  </a:outerShdw>
                </a:effectLst>
                <a:latin typeface="Calibri"/>
              </a:rPr>
              <a:t>!</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138260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desert-2097471.jpg" descr="desert-2097471.jpg"/>
          <p:cNvPicPr>
            <a:picLocks noChangeAspect="1"/>
          </p:cNvPicPr>
          <p:nvPr/>
        </p:nvPicPr>
        <p:blipFill>
          <a:blip r:embed="rId3"/>
          <a:srcRect l="11154"/>
          <a:stretch>
            <a:fillRect/>
          </a:stretch>
        </p:blipFill>
        <p:spPr>
          <a:xfrm>
            <a:off x="0" y="-397"/>
            <a:ext cx="12192000" cy="6858794"/>
          </a:xfrm>
          <a:prstGeom prst="rect">
            <a:avLst/>
          </a:prstGeom>
          <a:ln w="12700">
            <a:miter lim="400000"/>
          </a:ln>
        </p:spPr>
      </p:pic>
      <p:pic>
        <p:nvPicPr>
          <p:cNvPr id="399" name="r2d2-2697651.png" descr="r2d2-2697651.png"/>
          <p:cNvPicPr>
            <a:picLocks noChangeAspect="1"/>
          </p:cNvPicPr>
          <p:nvPr/>
        </p:nvPicPr>
        <p:blipFill>
          <a:blip r:embed="rId4"/>
          <a:stretch>
            <a:fillRect/>
          </a:stretch>
        </p:blipFill>
        <p:spPr>
          <a:xfrm>
            <a:off x="-1069138" y="5323894"/>
            <a:ext cx="912979" cy="1266318"/>
          </a:xfrm>
          <a:prstGeom prst="rect">
            <a:avLst/>
          </a:prstGeom>
          <a:ln w="12700">
            <a:miter lim="400000"/>
          </a:ln>
        </p:spPr>
      </p:pic>
      <p:pic>
        <p:nvPicPr>
          <p:cNvPr id="400" name="3po.png" descr="3po.png"/>
          <p:cNvPicPr>
            <a:picLocks noChangeAspect="1"/>
          </p:cNvPicPr>
          <p:nvPr/>
        </p:nvPicPr>
        <p:blipFill>
          <a:blip r:embed="rId5"/>
          <a:stretch>
            <a:fillRect/>
          </a:stretch>
        </p:blipFill>
        <p:spPr>
          <a:xfrm>
            <a:off x="9560066" y="4202053"/>
            <a:ext cx="912978" cy="1931350"/>
          </a:xfrm>
          <a:prstGeom prst="rect">
            <a:avLst/>
          </a:prstGeom>
          <a:ln w="12700">
            <a:miter lim="400000"/>
          </a:ln>
        </p:spPr>
      </p:pic>
      <p:sp>
        <p:nvSpPr>
          <p:cNvPr id="401" name="Title 1"/>
          <p:cNvSpPr txBox="1">
            <a:spLocks noGrp="1"/>
          </p:cNvSpPr>
          <p:nvPr>
            <p:ph type="title"/>
          </p:nvPr>
        </p:nvSpPr>
        <p:spPr>
          <a:xfrm>
            <a:off x="1929879" y="1268760"/>
            <a:ext cx="6821026" cy="1143001"/>
          </a:xfrm>
          <a:prstGeom prst="rect">
            <a:avLst/>
          </a:prstGeom>
          <a:effectLst>
            <a:outerShdw blurRad="38100" dist="23000" dir="5400000" rotWithShape="0">
              <a:srgbClr val="000000"/>
            </a:outerShdw>
          </a:effectLst>
        </p:spPr>
        <p:txBody>
          <a:bodyPr>
            <a:normAutofit fontScale="90000"/>
          </a:bodyPr>
          <a:lstStyle>
            <a:lvl1pPr>
              <a:defRPr>
                <a:solidFill>
                  <a:srgbClr val="FFFFFF"/>
                </a:solidFill>
              </a:defRPr>
            </a:lvl1pPr>
          </a:lstStyle>
          <a:p>
            <a:r>
              <a:t>Questions &amp; Thank For Listening</a:t>
            </a:r>
          </a:p>
        </p:txBody>
      </p:sp>
      <p:sp>
        <p:nvSpPr>
          <p:cNvPr id="402" name="Title 1"/>
          <p:cNvSpPr txBox="1"/>
          <p:nvPr/>
        </p:nvSpPr>
        <p:spPr>
          <a:xfrm>
            <a:off x="1929879" y="2650989"/>
            <a:ext cx="5842994" cy="1143001"/>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defRPr sz="3200" b="1">
                <a:solidFill>
                  <a:srgbClr val="FFFFFF"/>
                </a:solidFill>
                <a:latin typeface="Arial"/>
                <a:ea typeface="Arial"/>
                <a:cs typeface="Arial"/>
                <a:sym typeface="Arial"/>
              </a:defRPr>
            </a:lvl1pPr>
          </a:lstStyle>
          <a:p>
            <a:r>
              <a:t>Acknowledgements</a:t>
            </a:r>
          </a:p>
        </p:txBody>
      </p:sp>
      <p:sp>
        <p:nvSpPr>
          <p:cNvPr id="403" name="Work supported by grant EP/I028099/1 from the EPSRC.…"/>
          <p:cNvSpPr txBox="1"/>
          <p:nvPr/>
        </p:nvSpPr>
        <p:spPr>
          <a:xfrm>
            <a:off x="1524001" y="3438869"/>
            <a:ext cx="9144001" cy="830997"/>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457200" indent="-228600">
              <a:buSzPct val="100000"/>
              <a:buChar char="•"/>
              <a:defRPr sz="2400">
                <a:solidFill>
                  <a:srgbClr val="FFFFFF"/>
                </a:solidFill>
                <a:latin typeface="Arial"/>
                <a:ea typeface="Arial"/>
                <a:cs typeface="Arial"/>
                <a:sym typeface="Arial"/>
              </a:defRPr>
            </a:pPr>
            <a:r>
              <a:rPr sz="2400" dirty="0"/>
              <a:t>Uncredited images obtained from https://pixabay.com (Creative Commons License, no attribution required).</a:t>
            </a:r>
          </a:p>
        </p:txBody>
      </p:sp>
      <p:sp>
        <p:nvSpPr>
          <p:cNvPr id="404" name="Title 1"/>
          <p:cNvSpPr txBox="1"/>
          <p:nvPr/>
        </p:nvSpPr>
        <p:spPr>
          <a:xfrm>
            <a:off x="1929879" y="4820535"/>
            <a:ext cx="5842994" cy="1143001"/>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defRPr sz="3200" b="1">
                <a:solidFill>
                  <a:srgbClr val="FFFFFF"/>
                </a:solidFill>
                <a:latin typeface="Arial"/>
                <a:ea typeface="Arial"/>
                <a:cs typeface="Arial"/>
                <a:sym typeface="Arial"/>
              </a:defRPr>
            </a:lvl1pPr>
          </a:lstStyle>
          <a:p>
            <a:r>
              <a:t>More Information:</a:t>
            </a:r>
          </a:p>
        </p:txBody>
      </p:sp>
      <p:sp>
        <p:nvSpPr>
          <p:cNvPr id="405" name="Paper DOI:10.1093/mnras/stw656."/>
          <p:cNvSpPr txBox="1"/>
          <p:nvPr/>
        </p:nvSpPr>
        <p:spPr>
          <a:xfrm>
            <a:off x="1988921" y="5655894"/>
            <a:ext cx="8214158" cy="307777"/>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FFFFFF"/>
                </a:solidFill>
                <a:latin typeface="Arial"/>
                <a:ea typeface="Arial"/>
                <a:cs typeface="Arial"/>
                <a:sym typeface="Arial"/>
              </a:defRPr>
            </a:lvl1pPr>
          </a:lstStyle>
          <a:p>
            <a:r>
              <a:rPr lang="en-GB" dirty="0">
                <a:hlinkClick r:id="rId6"/>
              </a:rPr>
              <a:t>https://github.com/scienceguyrob/AI4AstroMasterclass</a:t>
            </a:r>
            <a:endParaRPr dirty="0"/>
          </a:p>
        </p:txBody>
      </p:sp>
      <p:sp>
        <p:nvSpPr>
          <p:cNvPr id="406" name="@scienceguyrob"/>
          <p:cNvSpPr txBox="1"/>
          <p:nvPr/>
        </p:nvSpPr>
        <p:spPr>
          <a:xfrm>
            <a:off x="2413423" y="2322830"/>
            <a:ext cx="2564161" cy="461665"/>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Arial"/>
                <a:ea typeface="Arial"/>
                <a:cs typeface="Arial"/>
                <a:sym typeface="Arial"/>
              </a:defRPr>
            </a:lvl1pPr>
          </a:lstStyle>
          <a:p>
            <a:r>
              <a:t>@scienceguyrob</a:t>
            </a:r>
          </a:p>
        </p:txBody>
      </p:sp>
      <p:sp>
        <p:nvSpPr>
          <p:cNvPr id="407" name="robert.lyon@manchester.ac.uk"/>
          <p:cNvSpPr txBox="1"/>
          <p:nvPr/>
        </p:nvSpPr>
        <p:spPr>
          <a:xfrm>
            <a:off x="5880522" y="2334166"/>
            <a:ext cx="4030910" cy="461665"/>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Arial"/>
                <a:ea typeface="Arial"/>
                <a:cs typeface="Arial"/>
                <a:sym typeface="Arial"/>
              </a:defRPr>
            </a:lvl1pPr>
          </a:lstStyle>
          <a:p>
            <a:r>
              <a:rPr dirty="0" err="1"/>
              <a:t>robert.lyon</a:t>
            </a:r>
            <a:r>
              <a:rPr dirty="0"/>
              <a:t>@</a:t>
            </a:r>
            <a:r>
              <a:rPr lang="en-GB" dirty="0" err="1"/>
              <a:t>edgehill</a:t>
            </a:r>
            <a:r>
              <a:rPr dirty="0"/>
              <a:t>.ac.uk</a:t>
            </a:r>
          </a:p>
        </p:txBody>
      </p:sp>
      <p:pic>
        <p:nvPicPr>
          <p:cNvPr id="409" name="Twitter_Logo_Blue.pdf" descr="Twitter_Logo_Blue.pdf"/>
          <p:cNvPicPr>
            <a:picLocks noChangeAspect="1"/>
          </p:cNvPicPr>
          <p:nvPr/>
        </p:nvPicPr>
        <p:blipFill>
          <a:blip r:embed="rId7"/>
          <a:stretch>
            <a:fillRect/>
          </a:stretch>
        </p:blipFill>
        <p:spPr>
          <a:xfrm>
            <a:off x="1890415" y="2242429"/>
            <a:ext cx="620545" cy="620545"/>
          </a:xfrm>
          <a:prstGeom prst="rect">
            <a:avLst/>
          </a:prstGeom>
          <a:ln w="12700">
            <a:miter lim="400000"/>
          </a:ln>
        </p:spPr>
      </p:pic>
      <p:sp>
        <p:nvSpPr>
          <p:cNvPr id="410" name="Letter"/>
          <p:cNvSpPr/>
          <p:nvPr/>
        </p:nvSpPr>
        <p:spPr>
          <a:xfrm>
            <a:off x="5455400" y="2472431"/>
            <a:ext cx="384702" cy="240582"/>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pic>
        <p:nvPicPr>
          <p:cNvPr id="18" name="Picture 17">
            <a:extLst>
              <a:ext uri="{FF2B5EF4-FFF2-40B4-BE49-F238E27FC236}">
                <a16:creationId xmlns:a16="http://schemas.microsoft.com/office/drawing/2014/main" id="{AB02705A-0041-47BC-8BCC-F8D2279DA4C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decel="50000" fill="hold" nodeType="afterEffect">
                                  <p:stCondLst>
                                    <p:cond delay="0"/>
                                  </p:stCondLst>
                                  <p:childTnLst>
                                    <p:animMotion origin="layout" path="M 0.000000 0.000000 L 0.902388 0.000000" pathEditMode="relative">
                                      <p:cBhvr>
                                        <p:cTn id="6" dur="20000" fill="hold"/>
                                        <p:tgtEl>
                                          <p:spTgt spid="39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F78667B-C9AA-45AF-9E0B-57EC4CA97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1569239" y="182880"/>
            <a:ext cx="849846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Making Optimal Automated Decisions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2252388" y="1226951"/>
            <a:ext cx="7815320" cy="215279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Algorithms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 process</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more quantifiable data than humans.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However the data may be biased/incomplete.</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Individual algorithms also have intrinsic biases.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Algorithms can therefore</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just as fallible as humans!</a:t>
            </a:r>
          </a:p>
        </p:txBody>
      </p:sp>
      <p:grpSp>
        <p:nvGrpSpPr>
          <p:cNvPr id="4" name="Group 3">
            <a:extLst>
              <a:ext uri="{FF2B5EF4-FFF2-40B4-BE49-F238E27FC236}">
                <a16:creationId xmlns:a16="http://schemas.microsoft.com/office/drawing/2014/main" id="{DFD4F5FF-598B-6A40-B456-B233CE3BECA4}"/>
              </a:ext>
            </a:extLst>
          </p:cNvPr>
          <p:cNvGrpSpPr/>
          <p:nvPr/>
        </p:nvGrpSpPr>
        <p:grpSpPr>
          <a:xfrm>
            <a:off x="611279" y="4265485"/>
            <a:ext cx="6690679" cy="2152795"/>
            <a:chOff x="611280" y="3775756"/>
            <a:chExt cx="6690679" cy="2152795"/>
          </a:xfrm>
        </p:grpSpPr>
        <p:sp>
          <p:nvSpPr>
            <p:cNvPr id="15" name="Rectangle">
              <a:extLst>
                <a:ext uri="{FF2B5EF4-FFF2-40B4-BE49-F238E27FC236}">
                  <a16:creationId xmlns:a16="http://schemas.microsoft.com/office/drawing/2014/main" id="{F9F54737-371C-4DF9-9091-DBFB40616A3A}"/>
                </a:ext>
              </a:extLst>
            </p:cNvPr>
            <p:cNvSpPr/>
            <p:nvPr/>
          </p:nvSpPr>
          <p:spPr>
            <a:xfrm>
              <a:off x="2910840" y="3775756"/>
              <a:ext cx="4391119" cy="2152795"/>
            </a:xfrm>
            <a:prstGeom prst="rect">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8" name="Set of all knowledge…">
              <a:extLst>
                <a:ext uri="{FF2B5EF4-FFF2-40B4-BE49-F238E27FC236}">
                  <a16:creationId xmlns:a16="http://schemas.microsoft.com/office/drawing/2014/main" id="{380CB8E1-6A4D-44F1-9878-9A22F21C6E25}"/>
                </a:ext>
              </a:extLst>
            </p:cNvPr>
            <p:cNvSpPr txBox="1"/>
            <p:nvPr/>
          </p:nvSpPr>
          <p:spPr>
            <a:xfrm>
              <a:off x="611280" y="5199312"/>
              <a:ext cx="2243367" cy="707882"/>
            </a:xfrm>
            <a:prstGeom prst="rect">
              <a:avLst/>
            </a:prstGeom>
            <a:ln w="12700">
              <a:miter lim="400000"/>
            </a:ln>
            <a:effectLst>
              <a:outerShdw blurRad="38100" dist="23000" dir="5400000" rotWithShape="0">
                <a:srgbClr val="000000">
                  <a:alpha val="79523"/>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Set of all knowledge</a:t>
              </a:r>
            </a:p>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on subject </a:t>
              </a:r>
              <a:r>
                <a:rPr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a:t>
              </a:r>
            </a:p>
          </p:txBody>
        </p:sp>
      </p:grpSp>
      <p:grpSp>
        <p:nvGrpSpPr>
          <p:cNvPr id="5" name="Group 4">
            <a:extLst>
              <a:ext uri="{FF2B5EF4-FFF2-40B4-BE49-F238E27FC236}">
                <a16:creationId xmlns:a16="http://schemas.microsoft.com/office/drawing/2014/main" id="{775C856A-564C-1A4A-BB2B-5BEF15A1136F}"/>
              </a:ext>
            </a:extLst>
          </p:cNvPr>
          <p:cNvGrpSpPr/>
          <p:nvPr/>
        </p:nvGrpSpPr>
        <p:grpSpPr>
          <a:xfrm>
            <a:off x="3948110" y="3179476"/>
            <a:ext cx="4099648" cy="3088786"/>
            <a:chOff x="3948111" y="2689747"/>
            <a:chExt cx="4099648" cy="3088786"/>
          </a:xfrm>
        </p:grpSpPr>
        <p:sp>
          <p:nvSpPr>
            <p:cNvPr id="17" name="Oval">
              <a:extLst>
                <a:ext uri="{FF2B5EF4-FFF2-40B4-BE49-F238E27FC236}">
                  <a16:creationId xmlns:a16="http://schemas.microsoft.com/office/drawing/2014/main" id="{C6F51EF0-2E2C-4D05-BBD8-D0C2EB835310}"/>
                </a:ext>
              </a:extLst>
            </p:cNvPr>
            <p:cNvSpPr/>
            <p:nvPr/>
          </p:nvSpPr>
          <p:spPr>
            <a:xfrm>
              <a:off x="3948111" y="4041388"/>
              <a:ext cx="2990520" cy="1737145"/>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7" name="Available…">
              <a:extLst>
                <a:ext uri="{FF2B5EF4-FFF2-40B4-BE49-F238E27FC236}">
                  <a16:creationId xmlns:a16="http://schemas.microsoft.com/office/drawing/2014/main" id="{7E0CB5CE-3EE8-4042-BDF4-8A8672924E27}"/>
                </a:ext>
              </a:extLst>
            </p:cNvPr>
            <p:cNvSpPr txBox="1"/>
            <p:nvPr/>
          </p:nvSpPr>
          <p:spPr>
            <a:xfrm>
              <a:off x="6533181" y="2689747"/>
              <a:ext cx="1514578" cy="1015659"/>
            </a:xfrm>
            <a:prstGeom prst="rect">
              <a:avLst/>
            </a:prstGeom>
            <a:noFill/>
            <a:ln w="12700" cap="flat">
              <a:noFill/>
              <a:miter lim="400000"/>
            </a:ln>
            <a:effectLst>
              <a:outerShdw blurRad="38100" dist="23000" dir="5400000" rotWithShape="0">
                <a:srgbClr val="000000">
                  <a:alpha val="8022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Available</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&amp;</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a:t>
              </a:r>
            </a:p>
          </p:txBody>
        </p:sp>
        <p:sp>
          <p:nvSpPr>
            <p:cNvPr id="28" name="Connection Line">
              <a:extLst>
                <a:ext uri="{FF2B5EF4-FFF2-40B4-BE49-F238E27FC236}">
                  <a16:creationId xmlns:a16="http://schemas.microsoft.com/office/drawing/2014/main" id="{B92A244F-3713-4584-943C-9AB2C01D2FAD}"/>
                </a:ext>
              </a:extLst>
            </p:cNvPr>
            <p:cNvSpPr/>
            <p:nvPr/>
          </p:nvSpPr>
          <p:spPr>
            <a:xfrm>
              <a:off x="5157111" y="2968227"/>
              <a:ext cx="1376071" cy="10230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7380"/>
                    <a:pt x="12346" y="180"/>
                    <a:pt x="21600" y="0"/>
                  </a:cubicBezTo>
                </a:path>
              </a:pathLst>
            </a:custGeom>
            <a:noFill/>
            <a:ln w="25400" cap="flat">
              <a:solidFill>
                <a:schemeClr val="bg1"/>
              </a:solidFill>
              <a:prstDash val="solid"/>
              <a:round/>
              <a:headEnd type="stealth" w="med" len="med"/>
              <a:tailEnd type="none"/>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6" name="Group 5">
            <a:extLst>
              <a:ext uri="{FF2B5EF4-FFF2-40B4-BE49-F238E27FC236}">
                <a16:creationId xmlns:a16="http://schemas.microsoft.com/office/drawing/2014/main" id="{A7589877-5718-9F4E-A079-53EC836D7C75}"/>
              </a:ext>
            </a:extLst>
          </p:cNvPr>
          <p:cNvGrpSpPr/>
          <p:nvPr/>
        </p:nvGrpSpPr>
        <p:grpSpPr>
          <a:xfrm>
            <a:off x="336363" y="3773143"/>
            <a:ext cx="6225177" cy="2170030"/>
            <a:chOff x="336364" y="3283414"/>
            <a:chExt cx="6225177" cy="2170030"/>
          </a:xfrm>
        </p:grpSpPr>
        <p:sp>
          <p:nvSpPr>
            <p:cNvPr id="16" name="Oval">
              <a:extLst>
                <a:ext uri="{FF2B5EF4-FFF2-40B4-BE49-F238E27FC236}">
                  <a16:creationId xmlns:a16="http://schemas.microsoft.com/office/drawing/2014/main" id="{C6870497-ED68-4CFD-94D1-BEC68CA60952}"/>
                </a:ext>
              </a:extLst>
            </p:cNvPr>
            <p:cNvSpPr/>
            <p:nvPr/>
          </p:nvSpPr>
          <p:spPr>
            <a:xfrm>
              <a:off x="4998720" y="4273081"/>
              <a:ext cx="1562821" cy="1180363"/>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3" name="Knowledge / Experience…">
              <a:extLst>
                <a:ext uri="{FF2B5EF4-FFF2-40B4-BE49-F238E27FC236}">
                  <a16:creationId xmlns:a16="http://schemas.microsoft.com/office/drawing/2014/main" id="{550D980B-BB0D-4FA6-890C-097721FB6D93}"/>
                </a:ext>
              </a:extLst>
            </p:cNvPr>
            <p:cNvSpPr txBox="1"/>
            <p:nvPr/>
          </p:nvSpPr>
          <p:spPr>
            <a:xfrm>
              <a:off x="336364" y="3283414"/>
              <a:ext cx="2729654" cy="707882"/>
            </a:xfrm>
            <a:prstGeom prst="rect">
              <a:avLst/>
            </a:prstGeom>
            <a:noFill/>
            <a:ln w="12700" cap="flat">
              <a:noFill/>
              <a:miter lim="400000"/>
            </a:ln>
            <a:effectLst>
              <a:outerShdw blurRad="38100" dist="23000" dir="5400000" rotWithShape="0">
                <a:srgbClr val="000000">
                  <a:alpha val="7978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 Experience </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captured by </a:t>
              </a:r>
              <a:r>
                <a:rPr lang="en-GB"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data</a:t>
              </a:r>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4" name="Connection Line">
              <a:extLst>
                <a:ext uri="{FF2B5EF4-FFF2-40B4-BE49-F238E27FC236}">
                  <a16:creationId xmlns:a16="http://schemas.microsoft.com/office/drawing/2014/main" id="{39299F3D-3D13-4E8F-8853-806F804E5ADF}"/>
                </a:ext>
              </a:extLst>
            </p:cNvPr>
            <p:cNvSpPr/>
            <p:nvPr/>
          </p:nvSpPr>
          <p:spPr>
            <a:xfrm>
              <a:off x="3084518" y="3444360"/>
              <a:ext cx="2077778" cy="998302"/>
            </a:xfrm>
            <a:custGeom>
              <a:avLst/>
              <a:gdLst/>
              <a:ahLst/>
              <a:cxnLst>
                <a:cxn ang="0">
                  <a:pos x="wd2" y="hd2"/>
                </a:cxn>
                <a:cxn ang="5400000">
                  <a:pos x="wd2" y="hd2"/>
                </a:cxn>
                <a:cxn ang="10800000">
                  <a:pos x="wd2" y="hd2"/>
                </a:cxn>
                <a:cxn ang="16200000">
                  <a:pos x="wd2" y="hd2"/>
                </a:cxn>
              </a:cxnLst>
              <a:rect l="0" t="0" r="r" b="b"/>
              <a:pathLst>
                <a:path w="21600" h="19692" extrusionOk="0">
                  <a:moveTo>
                    <a:pt x="0" y="491"/>
                  </a:moveTo>
                  <a:cubicBezTo>
                    <a:pt x="7749" y="-1908"/>
                    <a:pt x="14949" y="4492"/>
                    <a:pt x="21600" y="19692"/>
                  </a:cubicBezTo>
                </a:path>
              </a:pathLst>
            </a:custGeom>
            <a:noFill/>
            <a:ln w="254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DAE51CC2-7FD6-0F47-907A-4C652F463F87}"/>
              </a:ext>
            </a:extLst>
          </p:cNvPr>
          <p:cNvGrpSpPr/>
          <p:nvPr/>
        </p:nvGrpSpPr>
        <p:grpSpPr>
          <a:xfrm>
            <a:off x="5157110" y="3788168"/>
            <a:ext cx="6650956" cy="1900872"/>
            <a:chOff x="5157111" y="3298439"/>
            <a:chExt cx="6650956" cy="1900872"/>
          </a:xfrm>
        </p:grpSpPr>
        <p:sp>
          <p:nvSpPr>
            <p:cNvPr id="30" name="Oval">
              <a:extLst>
                <a:ext uri="{FF2B5EF4-FFF2-40B4-BE49-F238E27FC236}">
                  <a16:creationId xmlns:a16="http://schemas.microsoft.com/office/drawing/2014/main" id="{1D359CB0-3AB4-1342-ADC1-47D9D3F9742E}"/>
                </a:ext>
              </a:extLst>
            </p:cNvPr>
            <p:cNvSpPr/>
            <p:nvPr/>
          </p:nvSpPr>
          <p:spPr>
            <a:xfrm>
              <a:off x="5157111" y="4528588"/>
              <a:ext cx="938890" cy="670723"/>
            </a:xfrm>
            <a:prstGeom prst="ellipse">
              <a:avLst/>
            </a:prstGeom>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Knowledge / Experience…">
              <a:extLst>
                <a:ext uri="{FF2B5EF4-FFF2-40B4-BE49-F238E27FC236}">
                  <a16:creationId xmlns:a16="http://schemas.microsoft.com/office/drawing/2014/main" id="{CDFECBDA-4741-0A4C-8501-52652230A30F}"/>
                </a:ext>
              </a:extLst>
            </p:cNvPr>
            <p:cNvSpPr txBox="1"/>
            <p:nvPr/>
          </p:nvSpPr>
          <p:spPr>
            <a:xfrm>
              <a:off x="9078413" y="3298439"/>
              <a:ext cx="2729654" cy="707882"/>
            </a:xfrm>
            <a:prstGeom prst="rect">
              <a:avLst/>
            </a:prstGeom>
            <a:noFill/>
            <a:ln w="12700" cap="flat">
              <a:noFill/>
              <a:miter lim="400000"/>
            </a:ln>
            <a:effectLst>
              <a:outerShdw blurRad="38100" dist="23000" dir="5400000" rotWithShape="0">
                <a:srgbClr val="000000">
                  <a:alpha val="7978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 Experience </a:t>
              </a:r>
            </a:p>
            <a:p>
              <a:pPr>
                <a:defRPr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captured by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31" name="Connection Line">
              <a:extLst>
                <a:ext uri="{FF2B5EF4-FFF2-40B4-BE49-F238E27FC236}">
                  <a16:creationId xmlns:a16="http://schemas.microsoft.com/office/drawing/2014/main" id="{E3B2E808-503B-3C4E-8121-131D21A7B989}"/>
                </a:ext>
              </a:extLst>
            </p:cNvPr>
            <p:cNvSpPr/>
            <p:nvPr/>
          </p:nvSpPr>
          <p:spPr>
            <a:xfrm>
              <a:off x="6082087" y="3654488"/>
              <a:ext cx="2964325" cy="10230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7380"/>
                    <a:pt x="12346" y="180"/>
                    <a:pt x="21600" y="0"/>
                  </a:cubicBezTo>
                </a:path>
              </a:pathLst>
            </a:custGeom>
            <a:noFill/>
            <a:ln w="25400" cap="flat">
              <a:solidFill>
                <a:schemeClr val="bg1"/>
              </a:solidFill>
              <a:prstDash val="solid"/>
              <a:round/>
              <a:headEnd type="stealth" w="med" len="med"/>
              <a:tailEnd type="none"/>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EEB493CB-4C13-9D41-B6A5-8AD1A9B394C6}"/>
              </a:ext>
            </a:extLst>
          </p:cNvPr>
          <p:cNvGrpSpPr/>
          <p:nvPr/>
        </p:nvGrpSpPr>
        <p:grpSpPr>
          <a:xfrm>
            <a:off x="5303519" y="4752691"/>
            <a:ext cx="6504547" cy="1015659"/>
            <a:chOff x="5303520" y="4262962"/>
            <a:chExt cx="6504547" cy="1015659"/>
          </a:xfrm>
        </p:grpSpPr>
        <p:sp>
          <p:nvSpPr>
            <p:cNvPr id="25" name="Oval">
              <a:extLst>
                <a:ext uri="{FF2B5EF4-FFF2-40B4-BE49-F238E27FC236}">
                  <a16:creationId xmlns:a16="http://schemas.microsoft.com/office/drawing/2014/main" id="{34794E8D-E176-43E7-8B65-4DA17B44031D}"/>
                </a:ext>
              </a:extLst>
            </p:cNvPr>
            <p:cNvSpPr/>
            <p:nvPr/>
          </p:nvSpPr>
          <p:spPr>
            <a:xfrm>
              <a:off x="5303520" y="4763881"/>
              <a:ext cx="657519" cy="344700"/>
            </a:xfrm>
            <a:prstGeom prst="ellipse">
              <a:avLst/>
            </a:prstGeom>
            <a:no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4" name="Knowledge / Experience…">
              <a:extLst>
                <a:ext uri="{FF2B5EF4-FFF2-40B4-BE49-F238E27FC236}">
                  <a16:creationId xmlns:a16="http://schemas.microsoft.com/office/drawing/2014/main" id="{0AC2EA93-D63A-B04C-B430-2CE4ADE8CDD8}"/>
                </a:ext>
              </a:extLst>
            </p:cNvPr>
            <p:cNvSpPr txBox="1"/>
            <p:nvPr/>
          </p:nvSpPr>
          <p:spPr>
            <a:xfrm>
              <a:off x="8685286" y="4262962"/>
              <a:ext cx="3122781" cy="1015659"/>
            </a:xfrm>
            <a:prstGeom prst="rect">
              <a:avLst/>
            </a:prstGeom>
            <a:noFill/>
            <a:ln w="12700" cap="flat">
              <a:noFill/>
              <a:miter lim="400000"/>
            </a:ln>
            <a:effectLst>
              <a:outerShdw blurRad="38100" dist="23000" dir="5400000" rotWithShape="0">
                <a:srgbClr val="000000">
                  <a:alpha val="7978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 Experience </a:t>
              </a:r>
            </a:p>
            <a:p>
              <a:pPr>
                <a:defRPr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captured by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algorithm used to make a decision</a:t>
              </a: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35" name="Connection Line">
              <a:extLst>
                <a:ext uri="{FF2B5EF4-FFF2-40B4-BE49-F238E27FC236}">
                  <a16:creationId xmlns:a16="http://schemas.microsoft.com/office/drawing/2014/main" id="{62A8EECF-A7DF-FB4E-9716-5AD70B2EFF76}"/>
                </a:ext>
              </a:extLst>
            </p:cNvPr>
            <p:cNvSpPr/>
            <p:nvPr/>
          </p:nvSpPr>
          <p:spPr>
            <a:xfrm>
              <a:off x="5949592" y="4670350"/>
              <a:ext cx="2655227" cy="239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7380"/>
                    <a:pt x="12346" y="180"/>
                    <a:pt x="21600" y="0"/>
                  </a:cubicBezTo>
                </a:path>
              </a:pathLst>
            </a:custGeom>
            <a:noFill/>
            <a:ln w="25400" cap="flat">
              <a:solidFill>
                <a:schemeClr val="bg1"/>
              </a:solidFill>
              <a:prstDash val="solid"/>
              <a:round/>
              <a:headEnd type="stealth" w="med" len="med"/>
              <a:tailEnd type="none"/>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DFE6F5BC-EA39-3543-8B79-7F835A9DA87F}"/>
              </a:ext>
            </a:extLst>
          </p:cNvPr>
          <p:cNvSpPr txBox="1"/>
          <p:nvPr/>
        </p:nvSpPr>
        <p:spPr>
          <a:xfrm>
            <a:off x="5464753" y="4233265"/>
            <a:ext cx="312906" cy="369332"/>
          </a:xfrm>
          <a:prstGeom prst="rect">
            <a:avLst/>
          </a:prstGeom>
          <a:noFill/>
        </p:spPr>
        <p:txBody>
          <a:bodyPr wrap="square" rtlCol="0">
            <a:spAutoFit/>
          </a:bodyPr>
          <a:lstStyle/>
          <a:p>
            <a:r>
              <a:rPr lang="en-US" b="1" dirty="0">
                <a:solidFill>
                  <a:schemeClr val="bg1"/>
                </a:solidFill>
                <a:latin typeface="Calibri" panose="020F0502020204030204" pitchFamily="34" charset="0"/>
                <a:cs typeface="Calibri" panose="020F0502020204030204" pitchFamily="34" charset="0"/>
              </a:rPr>
              <a:t>2</a:t>
            </a:r>
          </a:p>
        </p:txBody>
      </p:sp>
      <p:sp>
        <p:nvSpPr>
          <p:cNvPr id="36" name="TextBox 35">
            <a:extLst>
              <a:ext uri="{FF2B5EF4-FFF2-40B4-BE49-F238E27FC236}">
                <a16:creationId xmlns:a16="http://schemas.microsoft.com/office/drawing/2014/main" id="{1B27CCB1-ECA7-8344-B3F4-D4D9C79CBDDA}"/>
              </a:ext>
            </a:extLst>
          </p:cNvPr>
          <p:cNvSpPr txBox="1"/>
          <p:nvPr/>
        </p:nvSpPr>
        <p:spPr>
          <a:xfrm>
            <a:off x="2896063" y="6083596"/>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1</a:t>
            </a:r>
          </a:p>
        </p:txBody>
      </p:sp>
      <p:sp>
        <p:nvSpPr>
          <p:cNvPr id="37" name="TextBox 36">
            <a:extLst>
              <a:ext uri="{FF2B5EF4-FFF2-40B4-BE49-F238E27FC236}">
                <a16:creationId xmlns:a16="http://schemas.microsoft.com/office/drawing/2014/main" id="{4072134C-631C-4048-B493-626E627B2FDE}"/>
              </a:ext>
            </a:extLst>
          </p:cNvPr>
          <p:cNvSpPr txBox="1"/>
          <p:nvPr/>
        </p:nvSpPr>
        <p:spPr>
          <a:xfrm>
            <a:off x="4776057" y="4982483"/>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3</a:t>
            </a:r>
          </a:p>
        </p:txBody>
      </p:sp>
      <p:sp>
        <p:nvSpPr>
          <p:cNvPr id="38" name="TextBox 37">
            <a:extLst>
              <a:ext uri="{FF2B5EF4-FFF2-40B4-BE49-F238E27FC236}">
                <a16:creationId xmlns:a16="http://schemas.microsoft.com/office/drawing/2014/main" id="{8C24169E-F95F-DD4A-A80F-3D9D422A0C87}"/>
              </a:ext>
            </a:extLst>
          </p:cNvPr>
          <p:cNvSpPr txBox="1"/>
          <p:nvPr/>
        </p:nvSpPr>
        <p:spPr>
          <a:xfrm>
            <a:off x="5852301" y="4780869"/>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4</a:t>
            </a:r>
          </a:p>
        </p:txBody>
      </p:sp>
      <p:sp>
        <p:nvSpPr>
          <p:cNvPr id="39" name="TextBox 38">
            <a:extLst>
              <a:ext uri="{FF2B5EF4-FFF2-40B4-BE49-F238E27FC236}">
                <a16:creationId xmlns:a16="http://schemas.microsoft.com/office/drawing/2014/main" id="{FC2E0A10-1C38-594B-85C0-FC7083ABD7DE}"/>
              </a:ext>
            </a:extLst>
          </p:cNvPr>
          <p:cNvSpPr txBox="1"/>
          <p:nvPr/>
        </p:nvSpPr>
        <p:spPr>
          <a:xfrm>
            <a:off x="5483111" y="5229882"/>
            <a:ext cx="30168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5</a:t>
            </a:r>
          </a:p>
        </p:txBody>
      </p:sp>
      <p:pic>
        <p:nvPicPr>
          <p:cNvPr id="41" name="Picture 40">
            <a:extLst>
              <a:ext uri="{FF2B5EF4-FFF2-40B4-BE49-F238E27FC236}">
                <a16:creationId xmlns:a16="http://schemas.microsoft.com/office/drawing/2014/main" id="{C2949F99-022E-4ED5-B8FC-20B4065FDEE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46633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024912B-D46C-4653-8B98-C9C3F9699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2382253" y="182880"/>
            <a:ext cx="7507705"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From Experience to Training Data</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165A81E6-C58A-42A7-838A-65BAA7E66B09}"/>
              </a:ext>
            </a:extLst>
          </p:cNvPr>
          <p:cNvSpPr txBox="1"/>
          <p:nvPr/>
        </p:nvSpPr>
        <p:spPr>
          <a:xfrm>
            <a:off x="610700" y="1206546"/>
            <a:ext cx="7815320" cy="215279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 is known as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training data</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An algorithm is ‘taught’ using training data.</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a:cs typeface="Calibri"/>
              </a:rPr>
              <a:t>Training data can be labelled or </a:t>
            </a:r>
            <a:r>
              <a:rPr lang="en-GB" sz="2000" dirty="0">
                <a:solidFill>
                  <a:srgbClr val="FFFF00"/>
                </a:solidFill>
                <a:effectLst>
                  <a:outerShdw blurRad="50800" dist="38100" dir="2700000" algn="tl" rotWithShape="0">
                    <a:prstClr val="black">
                      <a:alpha val="40000"/>
                    </a:prstClr>
                  </a:outerShdw>
                </a:effectLst>
                <a:latin typeface="Calibri"/>
                <a:cs typeface="Calibri"/>
              </a:rPr>
              <a:t>unlabelled</a:t>
            </a:r>
            <a:r>
              <a:rPr sz="2000" dirty="0">
                <a:solidFill>
                  <a:srgbClr val="FFFF00"/>
                </a:solidFill>
                <a:effectLst>
                  <a:outerShdw blurRad="50800" dist="38100" dir="2700000" algn="tl" rotWithShape="0">
                    <a:prstClr val="black">
                      <a:alpha val="40000"/>
                    </a:prstClr>
                  </a:outerShdw>
                </a:effectLst>
                <a:latin typeface="Calibri"/>
                <a:cs typeface="Calibri"/>
              </a:rPr>
              <a:t>.</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evaluate performance on a disjoint dataset called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test data</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 this data must be labelled (ground truth known).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BBB1C99-FD42-42A3-A8A7-82DFA237F940}"/>
                  </a:ext>
                </a:extLst>
              </p:cNvPr>
              <p:cNvSpPr/>
              <p:nvPr/>
            </p:nvSpPr>
            <p:spPr>
              <a:xfrm>
                <a:off x="73584" y="4882013"/>
                <a:ext cx="11701152"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𝑇𝑟𝑎𝑖𝑛𝑖𝑛𝑔</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𝑑𝑎𝑡𝑎</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4BBB1C99-FD42-42A3-A8A7-82DFA237F940}"/>
                  </a:ext>
                </a:extLst>
              </p:cNvPr>
              <p:cNvSpPr>
                <a:spLocks noRot="1" noChangeAspect="1" noMove="1" noResize="1" noEditPoints="1" noAdjustHandles="1" noChangeArrowheads="1" noChangeShapeType="1" noTextEdit="1"/>
              </p:cNvSpPr>
              <p:nvPr/>
            </p:nvSpPr>
            <p:spPr>
              <a:xfrm>
                <a:off x="73584" y="4882013"/>
                <a:ext cx="11701152" cy="769441"/>
              </a:xfrm>
              <a:prstGeom prst="rect">
                <a:avLst/>
              </a:prstGeom>
              <a:blipFill>
                <a:blip r:embed="rId11"/>
                <a:stretch>
                  <a:fillRect/>
                </a:stretch>
              </a:blipFill>
            </p:spPr>
            <p:txBody>
              <a:bodyPr/>
              <a:lstStyle/>
              <a:p>
                <a:r>
                  <a:rPr lang="en-GB">
                    <a:noFill/>
                  </a:rPr>
                  <a:t> </a:t>
                </a:r>
              </a:p>
            </p:txBody>
          </p:sp>
        </mc:Fallback>
      </mc:AlternateContent>
      <p:pic>
        <p:nvPicPr>
          <p:cNvPr id="20" name="Picture 19">
            <a:extLst>
              <a:ext uri="{FF2B5EF4-FFF2-40B4-BE49-F238E27FC236}">
                <a16:creationId xmlns:a16="http://schemas.microsoft.com/office/drawing/2014/main" id="{9C7DC9BE-D6C8-472A-A09D-60506B93A81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247820" y="3345281"/>
            <a:ext cx="1696359" cy="1442789"/>
          </a:xfrm>
          <a:prstGeom prst="rect">
            <a:avLst/>
          </a:prstGeom>
        </p:spPr>
      </p:pic>
      <p:pic>
        <p:nvPicPr>
          <p:cNvPr id="17" name="Picture 16">
            <a:extLst>
              <a:ext uri="{FF2B5EF4-FFF2-40B4-BE49-F238E27FC236}">
                <a16:creationId xmlns:a16="http://schemas.microsoft.com/office/drawing/2014/main" id="{33EDEDB2-30C2-4DBE-AE21-833FCEDEED7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8442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299C82B-6754-4EF8-B86C-5E5516F3D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Training vs Test Data</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3" name="Title 1">
            <a:extLst>
              <a:ext uri="{FF2B5EF4-FFF2-40B4-BE49-F238E27FC236}">
                <a16:creationId xmlns:a16="http://schemas.microsoft.com/office/drawing/2014/main" id="{ED169A7C-9D0E-4FC5-A50E-5330ED43A908}"/>
              </a:ext>
            </a:extLst>
          </p:cNvPr>
          <p:cNvSpPr txBox="1"/>
          <p:nvPr/>
        </p:nvSpPr>
        <p:spPr>
          <a:xfrm>
            <a:off x="2281167" y="1404556"/>
            <a:ext cx="7815320" cy="22530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buSzPct val="100000"/>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is an easy way to understand the difference between training and test data.</a:t>
            </a:r>
          </a:p>
          <a:p>
            <a:pPr>
              <a:buSzPct val="100000"/>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Training data represents the knowledge given before an exam.</a:t>
            </a:r>
          </a:p>
          <a:p>
            <a:pPr marL="800100" lvl="1"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Test data is a disjoint set of information, that represents the exam – we use this to test performance.</a:t>
            </a:r>
          </a:p>
          <a:p>
            <a:pPr marL="228600" indent="-228600">
              <a:buSzPct val="100000"/>
              <a:buChar char="•"/>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09EBDD74-25EA-4A93-8B13-7484F3A45942}"/>
              </a:ext>
            </a:extLst>
          </p:cNvPr>
          <p:cNvGrpSpPr/>
          <p:nvPr/>
        </p:nvGrpSpPr>
        <p:grpSpPr>
          <a:xfrm>
            <a:off x="3047760" y="3735280"/>
            <a:ext cx="4551076" cy="1950405"/>
            <a:chOff x="3047760" y="3735280"/>
            <a:chExt cx="4551076" cy="1950405"/>
          </a:xfrm>
        </p:grpSpPr>
        <p:sp>
          <p:nvSpPr>
            <p:cNvPr id="15" name="Rectangle">
              <a:extLst>
                <a:ext uri="{FF2B5EF4-FFF2-40B4-BE49-F238E27FC236}">
                  <a16:creationId xmlns:a16="http://schemas.microsoft.com/office/drawing/2014/main" id="{7C0E02E4-9B16-4747-9613-E2747106AEB4}"/>
                </a:ext>
              </a:extLst>
            </p:cNvPr>
            <p:cNvSpPr/>
            <p:nvPr/>
          </p:nvSpPr>
          <p:spPr>
            <a:xfrm>
              <a:off x="5372572" y="3735280"/>
              <a:ext cx="2226264" cy="1847967"/>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19" name="Set of all knowledge…">
              <a:extLst>
                <a:ext uri="{FF2B5EF4-FFF2-40B4-BE49-F238E27FC236}">
                  <a16:creationId xmlns:a16="http://schemas.microsoft.com/office/drawing/2014/main" id="{25796C4A-3092-4E91-82A3-0A5CB0A7F90C}"/>
                </a:ext>
              </a:extLst>
            </p:cNvPr>
            <p:cNvSpPr txBox="1"/>
            <p:nvPr/>
          </p:nvSpPr>
          <p:spPr>
            <a:xfrm>
              <a:off x="3047760" y="4977803"/>
              <a:ext cx="2243366" cy="70788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Set of all knowledge</a:t>
              </a:r>
            </a:p>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on subject </a:t>
              </a:r>
              <a:r>
                <a:rPr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a:t>
              </a:r>
            </a:p>
          </p:txBody>
        </p:sp>
      </p:grpSp>
      <p:grpSp>
        <p:nvGrpSpPr>
          <p:cNvPr id="3" name="Group 2">
            <a:extLst>
              <a:ext uri="{FF2B5EF4-FFF2-40B4-BE49-F238E27FC236}">
                <a16:creationId xmlns:a16="http://schemas.microsoft.com/office/drawing/2014/main" id="{3A146367-5087-4500-BFB2-A06D90956CE0}"/>
              </a:ext>
            </a:extLst>
          </p:cNvPr>
          <p:cNvGrpSpPr/>
          <p:nvPr/>
        </p:nvGrpSpPr>
        <p:grpSpPr>
          <a:xfrm>
            <a:off x="5809889" y="3948671"/>
            <a:ext cx="1033104" cy="1029131"/>
            <a:chOff x="5809889" y="3948671"/>
            <a:chExt cx="1033104" cy="1029131"/>
          </a:xfrm>
        </p:grpSpPr>
        <p:sp>
          <p:nvSpPr>
            <p:cNvPr id="17" name="Oval">
              <a:extLst>
                <a:ext uri="{FF2B5EF4-FFF2-40B4-BE49-F238E27FC236}">
                  <a16:creationId xmlns:a16="http://schemas.microsoft.com/office/drawing/2014/main" id="{F4C49EB7-1DE4-41F4-A848-EDE3EF9CBCF7}"/>
                </a:ext>
              </a:extLst>
            </p:cNvPr>
            <p:cNvSpPr/>
            <p:nvPr/>
          </p:nvSpPr>
          <p:spPr>
            <a:xfrm>
              <a:off x="5818441" y="3948671"/>
              <a:ext cx="1016000" cy="1029131"/>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EEBF765-297A-482C-A7E4-A5FFAFD5E784}"/>
                </a:ext>
              </a:extLst>
            </p:cNvPr>
            <p:cNvSpPr txBox="1"/>
            <p:nvPr/>
          </p:nvSpPr>
          <p:spPr>
            <a:xfrm>
              <a:off x="5809889" y="4282515"/>
              <a:ext cx="1033104"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Training</a:t>
              </a:r>
            </a:p>
          </p:txBody>
        </p:sp>
      </p:grpSp>
      <p:grpSp>
        <p:nvGrpSpPr>
          <p:cNvPr id="4" name="Group 3">
            <a:extLst>
              <a:ext uri="{FF2B5EF4-FFF2-40B4-BE49-F238E27FC236}">
                <a16:creationId xmlns:a16="http://schemas.microsoft.com/office/drawing/2014/main" id="{CCD71B0C-E1E3-4AA7-8BF0-0C83C9E91B9F}"/>
              </a:ext>
            </a:extLst>
          </p:cNvPr>
          <p:cNvGrpSpPr/>
          <p:nvPr/>
        </p:nvGrpSpPr>
        <p:grpSpPr>
          <a:xfrm>
            <a:off x="6842993" y="4876880"/>
            <a:ext cx="606834" cy="574020"/>
            <a:chOff x="6842993" y="4876880"/>
            <a:chExt cx="606834" cy="574020"/>
          </a:xfrm>
        </p:grpSpPr>
        <p:sp>
          <p:nvSpPr>
            <p:cNvPr id="16" name="Oval">
              <a:extLst>
                <a:ext uri="{FF2B5EF4-FFF2-40B4-BE49-F238E27FC236}">
                  <a16:creationId xmlns:a16="http://schemas.microsoft.com/office/drawing/2014/main" id="{3493588F-0D27-4B75-97CF-F7ED11CFF203}"/>
                </a:ext>
              </a:extLst>
            </p:cNvPr>
            <p:cNvSpPr/>
            <p:nvPr/>
          </p:nvSpPr>
          <p:spPr>
            <a:xfrm>
              <a:off x="6890747" y="4876880"/>
              <a:ext cx="546190" cy="574020"/>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67E24CA8-0DFB-422F-8638-A0B1E3B91BD0}"/>
                </a:ext>
              </a:extLst>
            </p:cNvPr>
            <p:cNvSpPr txBox="1"/>
            <p:nvPr/>
          </p:nvSpPr>
          <p:spPr>
            <a:xfrm>
              <a:off x="6842993" y="4963835"/>
              <a:ext cx="606834"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Test</a:t>
              </a:r>
            </a:p>
          </p:txBody>
        </p:sp>
      </p:grpSp>
      <p:pic>
        <p:nvPicPr>
          <p:cNvPr id="24" name="Picture 23">
            <a:extLst>
              <a:ext uri="{FF2B5EF4-FFF2-40B4-BE49-F238E27FC236}">
                <a16:creationId xmlns:a16="http://schemas.microsoft.com/office/drawing/2014/main" id="{75A37FEC-4EF8-4798-8A8E-2C9C0E509D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15795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A372EC0-0173-4275-A03F-FF7FC7F6A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Features &amp; Labels Revisit</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3" name="Group 2">
            <a:extLst>
              <a:ext uri="{FF2B5EF4-FFF2-40B4-BE49-F238E27FC236}">
                <a16:creationId xmlns:a16="http://schemas.microsoft.com/office/drawing/2014/main" id="{963CFEEF-F128-48BE-B268-032828A824D5}"/>
              </a:ext>
            </a:extLst>
          </p:cNvPr>
          <p:cNvGrpSpPr/>
          <p:nvPr/>
        </p:nvGrpSpPr>
        <p:grpSpPr>
          <a:xfrm>
            <a:off x="1985232" y="2238041"/>
            <a:ext cx="3353097" cy="1041250"/>
            <a:chOff x="1866479" y="1751153"/>
            <a:chExt cx="3353097" cy="1041250"/>
          </a:xfrm>
        </p:grpSpPr>
        <p:sp>
          <p:nvSpPr>
            <p:cNvPr id="14" name="Features">
              <a:extLst>
                <a:ext uri="{FF2B5EF4-FFF2-40B4-BE49-F238E27FC236}">
                  <a16:creationId xmlns:a16="http://schemas.microsoft.com/office/drawing/2014/main" id="{70A243BC-5593-47B9-9A52-24218C85BB92}"/>
                </a:ext>
              </a:extLst>
            </p:cNvPr>
            <p:cNvSpPr txBox="1"/>
            <p:nvPr/>
          </p:nvSpPr>
          <p:spPr>
            <a:xfrm>
              <a:off x="2306568" y="1751153"/>
              <a:ext cx="22027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r>
                <a:rPr lang="en-GB"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(Variables)</a:t>
              </a:r>
              <a:endPar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0E63DD1-E6A4-4685-A54A-310CDFC7697F}"/>
                    </a:ext>
                  </a:extLst>
                </p:cNvPr>
                <p:cNvSpPr/>
                <p:nvPr/>
              </p:nvSpPr>
              <p:spPr>
                <a:xfrm>
                  <a:off x="1866479" y="2181915"/>
                  <a:ext cx="3353097" cy="610488"/>
                </a:xfrm>
                <a:prstGeom prst="rect">
                  <a:avLst/>
                </a:prstGeom>
              </p:spPr>
              <p:txBody>
                <a:bodyPr wrap="none">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p>
                      </m:sSubSup>
                    </m:oMath>
                  </a14:m>
                  <a:r>
                    <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a:t>
                  </a:r>
                  <a14:m>
                    <m:oMath xmlns:m="http://schemas.openxmlformats.org/officeDocument/2006/math">
                      <m:sSubSup>
                        <m:sSubSupPr>
                          <m:ctrlP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𝑚</m:t>
                          </m:r>
                        </m:sup>
                      </m:sSubSup>
                    </m:oMath>
                  </a14:m>
                  <a:r>
                    <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p>
              </p:txBody>
            </p:sp>
          </mc:Choice>
          <mc:Fallback xmlns="">
            <p:sp>
              <p:nvSpPr>
                <p:cNvPr id="16" name="Rectangle 15">
                  <a:extLst>
                    <a:ext uri="{FF2B5EF4-FFF2-40B4-BE49-F238E27FC236}">
                      <a16:creationId xmlns:a16="http://schemas.microsoft.com/office/drawing/2014/main" id="{80E63DD1-E6A4-4685-A54A-310CDFC7697F}"/>
                    </a:ext>
                  </a:extLst>
                </p:cNvPr>
                <p:cNvSpPr>
                  <a:spLocks noRot="1" noChangeAspect="1" noMove="1" noResize="1" noEditPoints="1" noAdjustHandles="1" noChangeArrowheads="1" noChangeShapeType="1" noTextEdit="1"/>
                </p:cNvSpPr>
                <p:nvPr/>
              </p:nvSpPr>
              <p:spPr>
                <a:xfrm>
                  <a:off x="1866479" y="2181915"/>
                  <a:ext cx="3353097" cy="610488"/>
                </a:xfrm>
                <a:prstGeom prst="rect">
                  <a:avLst/>
                </a:prstGeom>
                <a:blipFill>
                  <a:blip r:embed="rId11"/>
                  <a:stretch>
                    <a:fillRect t="-13000" r="-5091" b="-37000"/>
                  </a:stretch>
                </a:blipFill>
              </p:spPr>
              <p:txBody>
                <a:bodyPr/>
                <a:lstStyle/>
                <a:p>
                  <a:r>
                    <a:rPr lang="en-GB">
                      <a:noFill/>
                    </a:rPr>
                    <a:t> </a:t>
                  </a:r>
                </a:p>
              </p:txBody>
            </p:sp>
          </mc:Fallback>
        </mc:AlternateContent>
      </p:grpSp>
      <p:grpSp>
        <p:nvGrpSpPr>
          <p:cNvPr id="4" name="Group 3">
            <a:extLst>
              <a:ext uri="{FF2B5EF4-FFF2-40B4-BE49-F238E27FC236}">
                <a16:creationId xmlns:a16="http://schemas.microsoft.com/office/drawing/2014/main" id="{DA7671B9-EA44-4F06-9DBC-783A011C729C}"/>
              </a:ext>
            </a:extLst>
          </p:cNvPr>
          <p:cNvGrpSpPr/>
          <p:nvPr/>
        </p:nvGrpSpPr>
        <p:grpSpPr>
          <a:xfrm>
            <a:off x="2206701" y="3783859"/>
            <a:ext cx="2639953" cy="920800"/>
            <a:chOff x="2087948" y="3296971"/>
            <a:chExt cx="2639953" cy="920800"/>
          </a:xfrm>
        </p:grpSpPr>
        <p:sp>
          <p:nvSpPr>
            <p:cNvPr id="15" name="Labels ( Feedback )">
              <a:extLst>
                <a:ext uri="{FF2B5EF4-FFF2-40B4-BE49-F238E27FC236}">
                  <a16:creationId xmlns:a16="http://schemas.microsoft.com/office/drawing/2014/main" id="{50044148-E5EB-49C2-A37C-679DCF3E6C51}"/>
                </a:ext>
              </a:extLst>
            </p:cNvPr>
            <p:cNvSpPr txBox="1"/>
            <p:nvPr/>
          </p:nvSpPr>
          <p:spPr>
            <a:xfrm>
              <a:off x="2343500" y="3296971"/>
              <a:ext cx="21003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 ( Feedback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C288D01-F004-4FAF-B845-373D6D40AFA7}"/>
                    </a:ext>
                  </a:extLst>
                </p:cNvPr>
                <p:cNvSpPr txBox="1"/>
                <p:nvPr/>
              </p:nvSpPr>
              <p:spPr>
                <a:xfrm>
                  <a:off x="2087948" y="3725328"/>
                  <a:ext cx="26399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 0, 1 }</m:t>
                        </m:r>
                      </m:oMath>
                    </m:oMathPara>
                  </a14:m>
                  <a:endPar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0C288D01-F004-4FAF-B845-373D6D40AFA7}"/>
                    </a:ext>
                  </a:extLst>
                </p:cNvPr>
                <p:cNvSpPr txBox="1">
                  <a:spLocks noRot="1" noChangeAspect="1" noMove="1" noResize="1" noEditPoints="1" noAdjustHandles="1" noChangeArrowheads="1" noChangeShapeType="1" noTextEdit="1"/>
                </p:cNvSpPr>
                <p:nvPr/>
              </p:nvSpPr>
              <p:spPr>
                <a:xfrm>
                  <a:off x="2087948" y="3725328"/>
                  <a:ext cx="2639953" cy="492443"/>
                </a:xfrm>
                <a:prstGeom prst="rect">
                  <a:avLst/>
                </a:prstGeom>
                <a:blipFill>
                  <a:blip r:embed="rId12"/>
                  <a:stretch>
                    <a:fillRect b="-740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A98AEFB-4E97-4989-A544-FB206D537847}"/>
                  </a:ext>
                </a:extLst>
              </p:cNvPr>
              <p:cNvSpPr/>
              <p:nvPr/>
            </p:nvSpPr>
            <p:spPr>
              <a:xfrm>
                <a:off x="192337" y="5368901"/>
                <a:ext cx="11701152"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𝑇𝑟𝑎𝑖𝑛𝑖𝑛𝑔</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𝑑𝑎𝑡𝑎</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8" name="Rectangle 17">
                <a:extLst>
                  <a:ext uri="{FF2B5EF4-FFF2-40B4-BE49-F238E27FC236}">
                    <a16:creationId xmlns:a16="http://schemas.microsoft.com/office/drawing/2014/main" id="{AA98AEFB-4E97-4989-A544-FB206D537847}"/>
                  </a:ext>
                </a:extLst>
              </p:cNvPr>
              <p:cNvSpPr>
                <a:spLocks noRot="1" noChangeAspect="1" noMove="1" noResize="1" noEditPoints="1" noAdjustHandles="1" noChangeArrowheads="1" noChangeShapeType="1" noTextEdit="1"/>
              </p:cNvSpPr>
              <p:nvPr/>
            </p:nvSpPr>
            <p:spPr>
              <a:xfrm>
                <a:off x="192337" y="5368901"/>
                <a:ext cx="11701152" cy="769441"/>
              </a:xfrm>
              <a:prstGeom prst="rect">
                <a:avLst/>
              </a:prstGeom>
              <a:blipFill>
                <a:blip r:embed="rId13"/>
                <a:stretch>
                  <a:fillRect/>
                </a:stretch>
              </a:blipFill>
            </p:spPr>
            <p:txBody>
              <a:bodyPr/>
              <a:lstStyle/>
              <a:p>
                <a:r>
                  <a:rPr lang="en-GB">
                    <a:noFill/>
                  </a:rPr>
                  <a:t> </a:t>
                </a:r>
              </a:p>
            </p:txBody>
          </p:sp>
        </mc:Fallback>
      </mc:AlternateContent>
      <p:grpSp>
        <p:nvGrpSpPr>
          <p:cNvPr id="19" name="Group">
            <a:extLst>
              <a:ext uri="{FF2B5EF4-FFF2-40B4-BE49-F238E27FC236}">
                <a16:creationId xmlns:a16="http://schemas.microsoft.com/office/drawing/2014/main" id="{01AFABB3-BA27-41C2-83A7-0A631EC932C0}"/>
              </a:ext>
            </a:extLst>
          </p:cNvPr>
          <p:cNvGrpSpPr/>
          <p:nvPr/>
        </p:nvGrpSpPr>
        <p:grpSpPr>
          <a:xfrm>
            <a:off x="5339208" y="1946817"/>
            <a:ext cx="5309185" cy="1691371"/>
            <a:chOff x="0" y="0"/>
            <a:chExt cx="5309184" cy="1691370"/>
          </a:xfrm>
          <a:effectLst>
            <a:outerShdw blurRad="50800" dist="38100" dir="2700000" algn="tl" rotWithShape="0">
              <a:prstClr val="black">
                <a:alpha val="40000"/>
              </a:prstClr>
            </a:outerShdw>
          </a:effectLst>
        </p:grpSpPr>
        <p:grpSp>
          <p:nvGrpSpPr>
            <p:cNvPr id="20" name="Group">
              <a:extLst>
                <a:ext uri="{FF2B5EF4-FFF2-40B4-BE49-F238E27FC236}">
                  <a16:creationId xmlns:a16="http://schemas.microsoft.com/office/drawing/2014/main" id="{97F977C8-F522-4AEA-B834-8C8C8414C8FC}"/>
                </a:ext>
              </a:extLst>
            </p:cNvPr>
            <p:cNvGrpSpPr/>
            <p:nvPr/>
          </p:nvGrpSpPr>
          <p:grpSpPr>
            <a:xfrm>
              <a:off x="0" y="0"/>
              <a:ext cx="5309184" cy="1351595"/>
              <a:chOff x="0" y="0"/>
              <a:chExt cx="5309183" cy="1351594"/>
            </a:xfrm>
          </p:grpSpPr>
          <p:pic>
            <p:nvPicPr>
              <p:cNvPr id="24" name="Picture 30" descr="Picture 30">
                <a:extLst>
                  <a:ext uri="{FF2B5EF4-FFF2-40B4-BE49-F238E27FC236}">
                    <a16:creationId xmlns:a16="http://schemas.microsoft.com/office/drawing/2014/main" id="{0D7CB83D-F563-44F8-8E72-095FEB1F565C}"/>
                  </a:ext>
                </a:extLst>
              </p:cNvPr>
              <p:cNvPicPr>
                <a:picLocks noChangeAspect="1"/>
              </p:cNvPicPr>
              <p:nvPr/>
            </p:nvPicPr>
            <p:blipFill>
              <a:blip r:embed="rId14"/>
              <a:srcRect b="33711"/>
              <a:stretch>
                <a:fillRect/>
              </a:stretch>
            </p:blipFill>
            <p:spPr>
              <a:xfrm>
                <a:off x="1487583" y="380276"/>
                <a:ext cx="3821601" cy="971319"/>
              </a:xfrm>
              <a:prstGeom prst="rect">
                <a:avLst/>
              </a:prstGeom>
              <a:ln w="12700" cap="flat">
                <a:noFill/>
                <a:miter lim="400000"/>
              </a:ln>
              <a:effectLst>
                <a:outerShdw blurRad="50800" dist="38100" dir="5400000" rotWithShape="0">
                  <a:srgbClr val="000000"/>
                </a:outerShdw>
              </a:effectLst>
            </p:spPr>
          </p:pic>
          <p:sp>
            <p:nvSpPr>
              <p:cNvPr id="25" name="Connection Line">
                <a:extLst>
                  <a:ext uri="{FF2B5EF4-FFF2-40B4-BE49-F238E27FC236}">
                    <a16:creationId xmlns:a16="http://schemas.microsoft.com/office/drawing/2014/main" id="{ABF98EE9-58B7-405B-8139-A1A45C2E94E0}"/>
                  </a:ext>
                </a:extLst>
              </p:cNvPr>
              <p:cNvSpPr/>
              <p:nvPr/>
            </p:nvSpPr>
            <p:spPr>
              <a:xfrm>
                <a:off x="0" y="-1"/>
                <a:ext cx="2559147" cy="622321"/>
              </a:xfrm>
              <a:custGeom>
                <a:avLst/>
                <a:gdLst/>
                <a:ahLst/>
                <a:cxnLst>
                  <a:cxn ang="0">
                    <a:pos x="wd2" y="hd2"/>
                  </a:cxn>
                  <a:cxn ang="5400000">
                    <a:pos x="wd2" y="hd2"/>
                  </a:cxn>
                  <a:cxn ang="10800000">
                    <a:pos x="wd2" y="hd2"/>
                  </a:cxn>
                  <a:cxn ang="16200000">
                    <a:pos x="wd2" y="hd2"/>
                  </a:cxn>
                </a:cxnLst>
                <a:rect l="0" t="0" r="r" b="b"/>
                <a:pathLst>
                  <a:path w="21600" h="16867" extrusionOk="0">
                    <a:moveTo>
                      <a:pt x="0" y="16867"/>
                    </a:moveTo>
                    <a:cubicBezTo>
                      <a:pt x="5633" y="-1151"/>
                      <a:pt x="12833" y="-4733"/>
                      <a:pt x="21600" y="6121"/>
                    </a:cubicBezTo>
                  </a:path>
                </a:pathLst>
              </a:custGeom>
              <a:noFill/>
              <a:ln w="25400" cap="flat">
                <a:solidFill>
                  <a:schemeClr val="bg1"/>
                </a:solidFill>
                <a:prstDash val="solid"/>
                <a:round/>
                <a:tailEnd type="stealth" w="med" len="med"/>
              </a:ln>
              <a:effectLst>
                <a:outerShdw blurRad="38100" dist="23000" rotWithShape="0">
                  <a:srgbClr val="000000">
                    <a:alpha val="35000"/>
                  </a:srgbClr>
                </a:outerShdw>
              </a:effectLst>
            </p:spPr>
            <p:txBody>
              <a:bodyPr/>
              <a:lstStyle/>
              <a:p>
                <a:endParaRPr/>
              </a:p>
            </p:txBody>
          </p:sp>
        </p:grpSp>
        <p:sp>
          <p:nvSpPr>
            <p:cNvPr id="21" name="Height">
              <a:extLst>
                <a:ext uri="{FF2B5EF4-FFF2-40B4-BE49-F238E27FC236}">
                  <a16:creationId xmlns:a16="http://schemas.microsoft.com/office/drawing/2014/main" id="{26998CDB-7C68-4D09-B3EA-461439570FBD}"/>
                </a:ext>
              </a:extLst>
            </p:cNvPr>
            <p:cNvSpPr txBox="1"/>
            <p:nvPr/>
          </p:nvSpPr>
          <p:spPr>
            <a:xfrm>
              <a:off x="1590257" y="1291265"/>
              <a:ext cx="792072"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Height</a:t>
              </a:r>
            </a:p>
          </p:txBody>
        </p:sp>
        <p:sp>
          <p:nvSpPr>
            <p:cNvPr id="22" name="Mass">
              <a:extLst>
                <a:ext uri="{FF2B5EF4-FFF2-40B4-BE49-F238E27FC236}">
                  <a16:creationId xmlns:a16="http://schemas.microsoft.com/office/drawing/2014/main" id="{7A80A72F-7D05-4BF1-AB73-AA3EBC573BF9}"/>
                </a:ext>
              </a:extLst>
            </p:cNvPr>
            <p:cNvSpPr txBox="1"/>
            <p:nvPr/>
          </p:nvSpPr>
          <p:spPr>
            <a:xfrm>
              <a:off x="3021894" y="1291265"/>
              <a:ext cx="648571"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Mass</a:t>
              </a:r>
            </a:p>
          </p:txBody>
        </p:sp>
        <p:sp>
          <p:nvSpPr>
            <p:cNvPr id="23" name="Age">
              <a:extLst>
                <a:ext uri="{FF2B5EF4-FFF2-40B4-BE49-F238E27FC236}">
                  <a16:creationId xmlns:a16="http://schemas.microsoft.com/office/drawing/2014/main" id="{BE4E167D-5F3E-4ECA-900F-1A535D806B02}"/>
                </a:ext>
              </a:extLst>
            </p:cNvPr>
            <p:cNvSpPr txBox="1"/>
            <p:nvPr/>
          </p:nvSpPr>
          <p:spPr>
            <a:xfrm>
              <a:off x="4298749" y="1291265"/>
              <a:ext cx="496735"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Age</a:t>
              </a:r>
            </a:p>
          </p:txBody>
        </p:sp>
      </p:grpSp>
      <p:grpSp>
        <p:nvGrpSpPr>
          <p:cNvPr id="2" name="Group 1">
            <a:extLst>
              <a:ext uri="{FF2B5EF4-FFF2-40B4-BE49-F238E27FC236}">
                <a16:creationId xmlns:a16="http://schemas.microsoft.com/office/drawing/2014/main" id="{54679212-4595-D447-8504-C7DF0A3F4585}"/>
              </a:ext>
            </a:extLst>
          </p:cNvPr>
          <p:cNvGrpSpPr/>
          <p:nvPr/>
        </p:nvGrpSpPr>
        <p:grpSpPr>
          <a:xfrm>
            <a:off x="4872787" y="3814391"/>
            <a:ext cx="4118393" cy="853547"/>
            <a:chOff x="4754034" y="3327503"/>
            <a:chExt cx="4118393" cy="853547"/>
          </a:xfrm>
        </p:grpSpPr>
        <p:sp>
          <p:nvSpPr>
            <p:cNvPr id="33" name="Connection Line">
              <a:extLst>
                <a:ext uri="{FF2B5EF4-FFF2-40B4-BE49-F238E27FC236}">
                  <a16:creationId xmlns:a16="http://schemas.microsoft.com/office/drawing/2014/main" id="{3760FC3B-1EB0-4DD0-8DC3-34DFD1B4D5C6}"/>
                </a:ext>
              </a:extLst>
            </p:cNvPr>
            <p:cNvSpPr/>
            <p:nvPr/>
          </p:nvSpPr>
          <p:spPr>
            <a:xfrm>
              <a:off x="4754034" y="3327503"/>
              <a:ext cx="2559148" cy="622322"/>
            </a:xfrm>
            <a:custGeom>
              <a:avLst/>
              <a:gdLst/>
              <a:ahLst/>
              <a:cxnLst>
                <a:cxn ang="0">
                  <a:pos x="wd2" y="hd2"/>
                </a:cxn>
                <a:cxn ang="5400000">
                  <a:pos x="wd2" y="hd2"/>
                </a:cxn>
                <a:cxn ang="10800000">
                  <a:pos x="wd2" y="hd2"/>
                </a:cxn>
                <a:cxn ang="16200000">
                  <a:pos x="wd2" y="hd2"/>
                </a:cxn>
              </a:cxnLst>
              <a:rect l="0" t="0" r="r" b="b"/>
              <a:pathLst>
                <a:path w="21600" h="16867" extrusionOk="0">
                  <a:moveTo>
                    <a:pt x="0" y="16867"/>
                  </a:moveTo>
                  <a:cubicBezTo>
                    <a:pt x="5633" y="-1151"/>
                    <a:pt x="12833" y="-4733"/>
                    <a:pt x="21600" y="6121"/>
                  </a:cubicBezTo>
                </a:path>
              </a:pathLst>
            </a:custGeom>
            <a:noFill/>
            <a:ln w="25400" cap="flat">
              <a:solidFill>
                <a:schemeClr val="bg1"/>
              </a:solidFill>
              <a:prstDash val="solid"/>
              <a:round/>
              <a:tailEnd type="stealth" w="med" len="med"/>
            </a:ln>
            <a:effectLst>
              <a:outerShdw blurRad="38100" dist="23000" rotWithShape="0">
                <a:srgbClr val="000000">
                  <a:alpha val="35000"/>
                </a:srgbClr>
              </a:outerShdw>
            </a:effectLst>
          </p:spPr>
          <p:txBody>
            <a:bodyPr/>
            <a:lstStyle/>
            <a:p>
              <a:endParaRPr/>
            </a:p>
          </p:txBody>
        </p:sp>
        <p:sp>
          <p:nvSpPr>
            <p:cNvPr id="34" name="Height">
              <a:extLst>
                <a:ext uri="{FF2B5EF4-FFF2-40B4-BE49-F238E27FC236}">
                  <a16:creationId xmlns:a16="http://schemas.microsoft.com/office/drawing/2014/main" id="{E1952866-CB17-497D-8216-DCC935D55505}"/>
                </a:ext>
              </a:extLst>
            </p:cNvPr>
            <p:cNvSpPr txBox="1"/>
            <p:nvPr/>
          </p:nvSpPr>
          <p:spPr>
            <a:xfrm>
              <a:off x="6374375" y="3780945"/>
              <a:ext cx="2498052"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e.g. -1 = no disease etc</a:t>
              </a:r>
              <a:endPar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pic>
        <p:nvPicPr>
          <p:cNvPr id="31" name="Picture 30">
            <a:extLst>
              <a:ext uri="{FF2B5EF4-FFF2-40B4-BE49-F238E27FC236}">
                <a16:creationId xmlns:a16="http://schemas.microsoft.com/office/drawing/2014/main" id="{872CB7C3-8F36-46C9-8F98-D635F89D84C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6529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61B28C2-5357-4DE0-A525-15CE27A27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Feature Design</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19" name="Group">
            <a:extLst>
              <a:ext uri="{FF2B5EF4-FFF2-40B4-BE49-F238E27FC236}">
                <a16:creationId xmlns:a16="http://schemas.microsoft.com/office/drawing/2014/main" id="{01AFABB3-BA27-41C2-83A7-0A631EC932C0}"/>
              </a:ext>
            </a:extLst>
          </p:cNvPr>
          <p:cNvGrpSpPr/>
          <p:nvPr/>
        </p:nvGrpSpPr>
        <p:grpSpPr>
          <a:xfrm>
            <a:off x="4286491" y="5055172"/>
            <a:ext cx="3821602" cy="1311094"/>
            <a:chOff x="1487584" y="380277"/>
            <a:chExt cx="3821601" cy="1311093"/>
          </a:xfrm>
          <a:effectLst>
            <a:outerShdw blurRad="50800" dist="38100" dir="2700000" algn="tl" rotWithShape="0">
              <a:prstClr val="black">
                <a:alpha val="40000"/>
              </a:prstClr>
            </a:outerShdw>
          </a:effectLst>
        </p:grpSpPr>
        <p:pic>
          <p:nvPicPr>
            <p:cNvPr id="24" name="Picture 30" descr="Picture 30">
              <a:extLst>
                <a:ext uri="{FF2B5EF4-FFF2-40B4-BE49-F238E27FC236}">
                  <a16:creationId xmlns:a16="http://schemas.microsoft.com/office/drawing/2014/main" id="{0D7CB83D-F563-44F8-8E72-095FEB1F565C}"/>
                </a:ext>
              </a:extLst>
            </p:cNvPr>
            <p:cNvPicPr>
              <a:picLocks noChangeAspect="1"/>
            </p:cNvPicPr>
            <p:nvPr/>
          </p:nvPicPr>
          <p:blipFill>
            <a:blip r:embed="rId4"/>
            <a:srcRect b="33711"/>
            <a:stretch>
              <a:fillRect/>
            </a:stretch>
          </p:blipFill>
          <p:spPr>
            <a:xfrm>
              <a:off x="1487584" y="380277"/>
              <a:ext cx="3821601" cy="971319"/>
            </a:xfrm>
            <a:prstGeom prst="rect">
              <a:avLst/>
            </a:prstGeom>
            <a:ln w="12700" cap="flat">
              <a:noFill/>
              <a:miter lim="400000"/>
            </a:ln>
            <a:effectLst>
              <a:outerShdw blurRad="50800" dist="38100" dir="5400000" rotWithShape="0">
                <a:srgbClr val="000000"/>
              </a:outerShdw>
            </a:effectLst>
          </p:spPr>
        </p:pic>
        <p:sp>
          <p:nvSpPr>
            <p:cNvPr id="21" name="Height">
              <a:extLst>
                <a:ext uri="{FF2B5EF4-FFF2-40B4-BE49-F238E27FC236}">
                  <a16:creationId xmlns:a16="http://schemas.microsoft.com/office/drawing/2014/main" id="{26998CDB-7C68-4D09-B3EA-461439570FBD}"/>
                </a:ext>
              </a:extLst>
            </p:cNvPr>
            <p:cNvSpPr txBox="1"/>
            <p:nvPr/>
          </p:nvSpPr>
          <p:spPr>
            <a:xfrm>
              <a:off x="1590257" y="1291265"/>
              <a:ext cx="792072"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Height</a:t>
              </a:r>
            </a:p>
          </p:txBody>
        </p:sp>
        <p:sp>
          <p:nvSpPr>
            <p:cNvPr id="22" name="Mass">
              <a:extLst>
                <a:ext uri="{FF2B5EF4-FFF2-40B4-BE49-F238E27FC236}">
                  <a16:creationId xmlns:a16="http://schemas.microsoft.com/office/drawing/2014/main" id="{7A80A72F-7D05-4BF1-AB73-AA3EBC573BF9}"/>
                </a:ext>
              </a:extLst>
            </p:cNvPr>
            <p:cNvSpPr txBox="1"/>
            <p:nvPr/>
          </p:nvSpPr>
          <p:spPr>
            <a:xfrm>
              <a:off x="3021894" y="1291265"/>
              <a:ext cx="648571"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Mass</a:t>
              </a:r>
            </a:p>
          </p:txBody>
        </p:sp>
        <p:sp>
          <p:nvSpPr>
            <p:cNvPr id="23" name="Age">
              <a:extLst>
                <a:ext uri="{FF2B5EF4-FFF2-40B4-BE49-F238E27FC236}">
                  <a16:creationId xmlns:a16="http://schemas.microsoft.com/office/drawing/2014/main" id="{BE4E167D-5F3E-4ECA-900F-1A535D806B02}"/>
                </a:ext>
              </a:extLst>
            </p:cNvPr>
            <p:cNvSpPr txBox="1"/>
            <p:nvPr/>
          </p:nvSpPr>
          <p:spPr>
            <a:xfrm>
              <a:off x="4298749" y="1291265"/>
              <a:ext cx="496735"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Age</a:t>
              </a:r>
            </a:p>
          </p:txBody>
        </p:sp>
      </p:grpSp>
      <p:sp>
        <p:nvSpPr>
          <p:cNvPr id="30" name="TextBox 29">
            <a:extLst>
              <a:ext uri="{FF2B5EF4-FFF2-40B4-BE49-F238E27FC236}">
                <a16:creationId xmlns:a16="http://schemas.microsoft.com/office/drawing/2014/main" id="{760F778C-85FE-0446-8172-CD873A039737}"/>
              </a:ext>
            </a:extLst>
          </p:cNvPr>
          <p:cNvSpPr txBox="1"/>
          <p:nvPr/>
        </p:nvSpPr>
        <p:spPr>
          <a:xfrm>
            <a:off x="2479454" y="1529248"/>
            <a:ext cx="8323318" cy="3477875"/>
          </a:xfrm>
          <a:prstGeom prst="rect">
            <a:avLst/>
          </a:prstGeom>
          <a:noFill/>
          <a:effectLst/>
        </p:spPr>
        <p:txBody>
          <a:bodyPr wrap="square" rtlCol="0">
            <a:spAutoFit/>
          </a:bodyPr>
          <a:lstStyle/>
          <a:p>
            <a:pPr marL="342900" indent="-342900">
              <a:buFont typeface="Arial" panose="020B0604020202020204" pitchFamily="34" charset="0"/>
              <a:buChar char="•"/>
            </a:pPr>
            <a:r>
              <a:rPr lang="en-US" sz="2000" b="1" dirty="0">
                <a:solidFill>
                  <a:srgbClr val="FFFF00"/>
                </a:solidFill>
                <a:latin typeface="Calibri" panose="020F0502020204030204" pitchFamily="34" charset="0"/>
                <a:cs typeface="Calibri" panose="020F0502020204030204" pitchFamily="34" charset="0"/>
              </a:rPr>
              <a:t>In principle feature design involves studying your data.</a:t>
            </a:r>
          </a:p>
          <a:p>
            <a:pPr marL="342900" indent="-342900">
              <a:buFont typeface="Arial" panose="020B0604020202020204" pitchFamily="34" charset="0"/>
              <a:buChar char="•"/>
            </a:pPr>
            <a:r>
              <a:rPr lang="en-US" sz="2000" b="1" dirty="0">
                <a:solidFill>
                  <a:srgbClr val="FFFF00"/>
                </a:solidFill>
                <a:latin typeface="Calibri" panose="020F0502020204030204" pitchFamily="34" charset="0"/>
                <a:cs typeface="Calibri" panose="020F0502020204030204" pitchFamily="34" charset="0"/>
              </a:rPr>
              <a:t>Considering it’s properties.</a:t>
            </a:r>
          </a:p>
          <a:p>
            <a:pPr marL="342900" indent="-342900">
              <a:buFont typeface="Arial" panose="020B0604020202020204" pitchFamily="34" charset="0"/>
              <a:buChar char="•"/>
            </a:pPr>
            <a:r>
              <a:rPr lang="en-US" sz="2000" b="1" dirty="0">
                <a:solidFill>
                  <a:srgbClr val="FFFF00"/>
                </a:solidFill>
                <a:latin typeface="Calibri" panose="020F0502020204030204" pitchFamily="34" charset="0"/>
                <a:cs typeface="Calibri" panose="020F0502020204030204" pitchFamily="34" charset="0"/>
              </a:rPr>
              <a:t>Extracting information you believe will help with class separation.</a:t>
            </a:r>
          </a:p>
          <a:p>
            <a:pPr marL="342900" indent="-342900">
              <a:buFont typeface="Arial" panose="020B0604020202020204" pitchFamily="34" charset="0"/>
              <a:buChar char="•"/>
            </a:pPr>
            <a:r>
              <a:rPr lang="en-US" sz="2000" b="1" dirty="0">
                <a:solidFill>
                  <a:srgbClr val="FFFF00"/>
                </a:solidFill>
                <a:latin typeface="Calibri" panose="020F0502020204030204" pitchFamily="34" charset="0"/>
                <a:cs typeface="Calibri" panose="020F0502020204030204" pitchFamily="34" charset="0"/>
              </a:rPr>
              <a:t>In practice this involves,</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considering as many candidate features as possible.</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Considering their useful ness in turn.</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Selecting a sub-set of features you think will be effective.</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Testing those, see what happens.</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Return to step 1 if results are not as expected.</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Collect new data?</a:t>
            </a:r>
          </a:p>
          <a:p>
            <a:pPr marL="914400" lvl="1" indent="-457200">
              <a:buFont typeface="+mj-lt"/>
              <a:buAutoNum type="arabicPeriod"/>
            </a:pPr>
            <a:r>
              <a:rPr lang="en-US" sz="2000" b="1" dirty="0">
                <a:solidFill>
                  <a:srgbClr val="FFFF00"/>
                </a:solidFill>
                <a:latin typeface="Calibri" panose="020F0502020204030204" pitchFamily="34" charset="0"/>
                <a:cs typeface="Calibri" panose="020F0502020204030204" pitchFamily="34" charset="0"/>
              </a:rPr>
              <a:t>Deriving new features?</a:t>
            </a:r>
          </a:p>
        </p:txBody>
      </p:sp>
      <p:pic>
        <p:nvPicPr>
          <p:cNvPr id="25" name="Picture 24">
            <a:extLst>
              <a:ext uri="{FF2B5EF4-FFF2-40B4-BE49-F238E27FC236}">
                <a16:creationId xmlns:a16="http://schemas.microsoft.com/office/drawing/2014/main" id="{7DB6B405-12F6-4672-828A-588863DFDFD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41282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1637A470-A2D6-484F-A335-2975CCB7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algn="ctr"/>
            <a:r>
              <a:rPr lang="en-GB" sz="3600" b="0" strike="noStrike" spc="-1" dirty="0">
                <a:solidFill>
                  <a:schemeClr val="bg1"/>
                </a:solidFill>
                <a:effectLst>
                  <a:outerShdw blurRad="50800" dist="38100" dir="2700000" algn="tl" rotWithShape="0">
                    <a:prstClr val="black">
                      <a:alpha val="40000"/>
                    </a:prstClr>
                  </a:outerShdw>
                </a:effectLst>
                <a:latin typeface="Calibri"/>
              </a:rPr>
              <a:t>Classification</a:t>
            </a:r>
            <a:r>
              <a:rPr lang="en-GB" sz="3600" spc="-1" dirty="0">
                <a:solidFill>
                  <a:schemeClr val="bg1"/>
                </a:solidFill>
                <a:effectLst>
                  <a:outerShdw blurRad="50800" dist="38100" dir="2700000" algn="tl" rotWithShape="0">
                    <a:prstClr val="black">
                      <a:alpha val="40000"/>
                    </a:prstClr>
                  </a:outerShdw>
                </a:effectLst>
                <a:latin typeface="Calibri"/>
              </a:rPr>
              <a:t> Process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2" name="Group 1">
            <a:extLst>
              <a:ext uri="{FF2B5EF4-FFF2-40B4-BE49-F238E27FC236}">
                <a16:creationId xmlns:a16="http://schemas.microsoft.com/office/drawing/2014/main" id="{A471BDB8-33DF-4AE6-8A2A-D0DF3FBA60D6}"/>
              </a:ext>
            </a:extLst>
          </p:cNvPr>
          <p:cNvGrpSpPr/>
          <p:nvPr/>
        </p:nvGrpSpPr>
        <p:grpSpPr>
          <a:xfrm>
            <a:off x="189072" y="1765571"/>
            <a:ext cx="2079918" cy="3110801"/>
            <a:chOff x="2136593" y="1562089"/>
            <a:chExt cx="2079918" cy="3110801"/>
          </a:xfrm>
        </p:grpSpPr>
        <p:sp>
          <p:nvSpPr>
            <p:cNvPr id="16" name="Rabbit">
              <a:extLst>
                <a:ext uri="{FF2B5EF4-FFF2-40B4-BE49-F238E27FC236}">
                  <a16:creationId xmlns:a16="http://schemas.microsoft.com/office/drawing/2014/main" id="{5543F4B9-D9F1-436C-BA51-76760F6DA7C3}"/>
                </a:ext>
              </a:extLst>
            </p:cNvPr>
            <p:cNvSpPr/>
            <p:nvPr/>
          </p:nvSpPr>
          <p:spPr>
            <a:xfrm>
              <a:off x="3160033" y="3501726"/>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7" name="Goose">
              <a:extLst>
                <a:ext uri="{FF2B5EF4-FFF2-40B4-BE49-F238E27FC236}">
                  <a16:creationId xmlns:a16="http://schemas.microsoft.com/office/drawing/2014/main" id="{97F36E1E-EC53-496C-A5AA-6FCE4CD4B190}"/>
                </a:ext>
              </a:extLst>
            </p:cNvPr>
            <p:cNvSpPr/>
            <p:nvPr/>
          </p:nvSpPr>
          <p:spPr>
            <a:xfrm>
              <a:off x="3266803" y="4100589"/>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8" name="Cow">
              <a:extLst>
                <a:ext uri="{FF2B5EF4-FFF2-40B4-BE49-F238E27FC236}">
                  <a16:creationId xmlns:a16="http://schemas.microsoft.com/office/drawing/2014/main" id="{31A4694B-EF7B-4C25-A99A-D8384A0051A2}"/>
                </a:ext>
              </a:extLst>
            </p:cNvPr>
            <p:cNvSpPr/>
            <p:nvPr/>
          </p:nvSpPr>
          <p:spPr>
            <a:xfrm>
              <a:off x="2826443" y="2949397"/>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9" name="Owl">
              <a:extLst>
                <a:ext uri="{FF2B5EF4-FFF2-40B4-BE49-F238E27FC236}">
                  <a16:creationId xmlns:a16="http://schemas.microsoft.com/office/drawing/2014/main" id="{2780EB70-6163-49D8-BD8D-FDBE3C216945}"/>
                </a:ext>
              </a:extLst>
            </p:cNvPr>
            <p:cNvSpPr/>
            <p:nvPr/>
          </p:nvSpPr>
          <p:spPr>
            <a:xfrm>
              <a:off x="3551755" y="3996630"/>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20" name="Blue Jay">
              <a:extLst>
                <a:ext uri="{FF2B5EF4-FFF2-40B4-BE49-F238E27FC236}">
                  <a16:creationId xmlns:a16="http://schemas.microsoft.com/office/drawing/2014/main" id="{53E7EB9A-0E3D-4E48-8255-68ECC5D01D03}"/>
                </a:ext>
              </a:extLst>
            </p:cNvPr>
            <p:cNvSpPr/>
            <p:nvPr/>
          </p:nvSpPr>
          <p:spPr>
            <a:xfrm>
              <a:off x="3359532" y="3868294"/>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21" name="Cat">
              <a:extLst>
                <a:ext uri="{FF2B5EF4-FFF2-40B4-BE49-F238E27FC236}">
                  <a16:creationId xmlns:a16="http://schemas.microsoft.com/office/drawing/2014/main" id="{C4512DCF-DDE3-4BF2-B01E-4FB42DDDCC50}"/>
                </a:ext>
              </a:extLst>
            </p:cNvPr>
            <p:cNvSpPr/>
            <p:nvPr/>
          </p:nvSpPr>
          <p:spPr>
            <a:xfrm>
              <a:off x="2825919" y="3353478"/>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22" name="Oval">
              <a:extLst>
                <a:ext uri="{FF2B5EF4-FFF2-40B4-BE49-F238E27FC236}">
                  <a16:creationId xmlns:a16="http://schemas.microsoft.com/office/drawing/2014/main" id="{30FECAD5-FF97-405B-BE01-7BB9B59CEB95}"/>
                </a:ext>
              </a:extLst>
            </p:cNvPr>
            <p:cNvSpPr/>
            <p:nvPr/>
          </p:nvSpPr>
          <p:spPr>
            <a:xfrm>
              <a:off x="2660562" y="2816464"/>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23" name="Rat">
              <a:extLst>
                <a:ext uri="{FF2B5EF4-FFF2-40B4-BE49-F238E27FC236}">
                  <a16:creationId xmlns:a16="http://schemas.microsoft.com/office/drawing/2014/main" id="{96B62804-90AD-4CB2-BD96-3BFC431DD688}"/>
                </a:ext>
              </a:extLst>
            </p:cNvPr>
            <p:cNvSpPr/>
            <p:nvPr/>
          </p:nvSpPr>
          <p:spPr>
            <a:xfrm>
              <a:off x="3331392" y="3405405"/>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24" name="Oval">
              <a:extLst>
                <a:ext uri="{FF2B5EF4-FFF2-40B4-BE49-F238E27FC236}">
                  <a16:creationId xmlns:a16="http://schemas.microsoft.com/office/drawing/2014/main" id="{CD3EFAFB-27E6-489E-8DD4-AEE32E4C8A38}"/>
                </a:ext>
              </a:extLst>
            </p:cNvPr>
            <p:cNvSpPr/>
            <p:nvPr/>
          </p:nvSpPr>
          <p:spPr>
            <a:xfrm>
              <a:off x="3140818" y="3749727"/>
              <a:ext cx="740756" cy="679615"/>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25" name="Mammals">
              <a:extLst>
                <a:ext uri="{FF2B5EF4-FFF2-40B4-BE49-F238E27FC236}">
                  <a16:creationId xmlns:a16="http://schemas.microsoft.com/office/drawing/2014/main" id="{A9662265-E483-4470-8758-9025703FDA76}"/>
                </a:ext>
              </a:extLst>
            </p:cNvPr>
            <p:cNvSpPr txBox="1"/>
            <p:nvPr/>
          </p:nvSpPr>
          <p:spPr>
            <a:xfrm>
              <a:off x="2493352" y="2353028"/>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26" name="Birds">
              <a:extLst>
                <a:ext uri="{FF2B5EF4-FFF2-40B4-BE49-F238E27FC236}">
                  <a16:creationId xmlns:a16="http://schemas.microsoft.com/office/drawing/2014/main" id="{25E1100B-8A80-488A-A648-86E2BE68DB04}"/>
                </a:ext>
              </a:extLst>
            </p:cNvPr>
            <p:cNvSpPr txBox="1"/>
            <p:nvPr/>
          </p:nvSpPr>
          <p:spPr>
            <a:xfrm>
              <a:off x="2474243" y="3866542"/>
              <a:ext cx="627797"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Birds</a:t>
              </a:r>
            </a:p>
          </p:txBody>
        </p:sp>
        <p:sp>
          <p:nvSpPr>
            <p:cNvPr id="28" name="Oval">
              <a:extLst>
                <a:ext uri="{FF2B5EF4-FFF2-40B4-BE49-F238E27FC236}">
                  <a16:creationId xmlns:a16="http://schemas.microsoft.com/office/drawing/2014/main" id="{F27DCA6A-4006-4179-ADAC-9686F727FEC7}"/>
                </a:ext>
              </a:extLst>
            </p:cNvPr>
            <p:cNvSpPr/>
            <p:nvPr/>
          </p:nvSpPr>
          <p:spPr>
            <a:xfrm>
              <a:off x="2136593" y="2145280"/>
              <a:ext cx="2079918" cy="2527610"/>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C0760E-74A1-4F92-9F6A-099EF25B95AB}"/>
                    </a:ext>
                  </a:extLst>
                </p:cNvPr>
                <p:cNvSpPr txBox="1"/>
                <p:nvPr/>
              </p:nvSpPr>
              <p:spPr>
                <a:xfrm>
                  <a:off x="2985158" y="1562089"/>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id="{F8C0760E-74A1-4F92-9F6A-099EF25B95AB}"/>
                    </a:ext>
                  </a:extLst>
                </p:cNvPr>
                <p:cNvSpPr txBox="1">
                  <a:spLocks noRot="1" noChangeAspect="1" noMove="1" noResize="1" noEditPoints="1" noAdjustHandles="1" noChangeArrowheads="1" noChangeShapeType="1" noTextEdit="1"/>
                </p:cNvSpPr>
                <p:nvPr/>
              </p:nvSpPr>
              <p:spPr>
                <a:xfrm>
                  <a:off x="2985158" y="1562089"/>
                  <a:ext cx="421974" cy="553998"/>
                </a:xfrm>
                <a:prstGeom prst="rect">
                  <a:avLst/>
                </a:prstGeom>
                <a:blipFill>
                  <a:blip r:embed="rId11"/>
                  <a:stretch>
                    <a:fillRect/>
                  </a:stretch>
                </a:blipFill>
              </p:spPr>
              <p:txBody>
                <a:bodyPr/>
                <a:lstStyle/>
                <a:p>
                  <a:r>
                    <a:rPr lang="en-GB">
                      <a:noFill/>
                    </a:rPr>
                    <a:t> </a:t>
                  </a:r>
                </a:p>
              </p:txBody>
            </p:sp>
          </mc:Fallback>
        </mc:AlternateContent>
      </p:grpSp>
      <p:grpSp>
        <p:nvGrpSpPr>
          <p:cNvPr id="13" name="Group 12">
            <a:extLst>
              <a:ext uri="{FF2B5EF4-FFF2-40B4-BE49-F238E27FC236}">
                <a16:creationId xmlns:a16="http://schemas.microsoft.com/office/drawing/2014/main" id="{FC2E49F2-59FB-E440-8B1D-4673B28C5EB4}"/>
              </a:ext>
            </a:extLst>
          </p:cNvPr>
          <p:cNvGrpSpPr/>
          <p:nvPr/>
        </p:nvGrpSpPr>
        <p:grpSpPr>
          <a:xfrm>
            <a:off x="2219463" y="2638845"/>
            <a:ext cx="2343669" cy="2998298"/>
            <a:chOff x="2306076" y="1720058"/>
            <a:chExt cx="2343669" cy="2998298"/>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0EB5995-1114-41A0-A45C-9C07E0B7B5A2}"/>
                    </a:ext>
                  </a:extLst>
                </p:cNvPr>
                <p:cNvSpPr txBox="1"/>
                <p:nvPr/>
              </p:nvSpPr>
              <p:spPr>
                <a:xfrm>
                  <a:off x="2681173" y="4033074"/>
                  <a:ext cx="16527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 0, 1 }</m:t>
                        </m:r>
                      </m:oMath>
                    </m:oMathPara>
                  </a14:m>
                  <a:endPar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0EB5995-1114-41A0-A45C-9C07E0B7B5A2}"/>
                    </a:ext>
                  </a:extLst>
                </p:cNvPr>
                <p:cNvSpPr txBox="1">
                  <a:spLocks noRot="1" noChangeAspect="1" noMove="1" noResize="1" noEditPoints="1" noAdjustHandles="1" noChangeArrowheads="1" noChangeShapeType="1" noTextEdit="1"/>
                </p:cNvSpPr>
                <p:nvPr/>
              </p:nvSpPr>
              <p:spPr>
                <a:xfrm>
                  <a:off x="2681173" y="4033074"/>
                  <a:ext cx="1652760" cy="307777"/>
                </a:xfrm>
                <a:prstGeom prst="rect">
                  <a:avLst/>
                </a:prstGeom>
                <a:blipFill>
                  <a:blip r:embed="rId12"/>
                  <a:stretch>
                    <a:fillRect l="-3053" t="-12000" r="-6870" b="-4800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A41950F8-53D8-CF40-9B6E-7FDFB3E5EFAC}"/>
                </a:ext>
              </a:extLst>
            </p:cNvPr>
            <p:cNvGrpSpPr/>
            <p:nvPr/>
          </p:nvGrpSpPr>
          <p:grpSpPr>
            <a:xfrm>
              <a:off x="2306076" y="1720058"/>
              <a:ext cx="2343669" cy="2998298"/>
              <a:chOff x="2306076" y="1720058"/>
              <a:chExt cx="2343669" cy="2998298"/>
            </a:xfrm>
          </p:grpSpPr>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9BD3E86B-DCCA-4D19-8AA9-C82E7FAF8E63}"/>
                      </a:ext>
                    </a:extLst>
                  </p:cNvPr>
                  <p:cNvSpPr/>
                  <p:nvPr/>
                </p:nvSpPr>
                <p:spPr>
                  <a:xfrm>
                    <a:off x="2425013" y="3133121"/>
                    <a:ext cx="2165080" cy="416140"/>
                  </a:xfrm>
                  <a:prstGeom prst="rect">
                    <a:avLst/>
                  </a:prstGeom>
                </p:spPr>
                <p:txBody>
                  <a:bodyPr wrap="none">
                    <a:spAutoFit/>
                  </a:bodyPr>
                  <a:lstStyle/>
                  <a:p>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p>
                        </m:sSubSup>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a:t>
                    </a:r>
                    <a14:m>
                      <m:oMath xmlns:m="http://schemas.openxmlformats.org/officeDocument/2006/math">
                        <m:sSubSup>
                          <m:sSubSup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𝑚</m:t>
                            </m:r>
                          </m:sup>
                        </m:sSubSup>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p>
                </p:txBody>
              </p:sp>
            </mc:Choice>
            <mc:Fallback xmlns="">
              <p:sp>
                <p:nvSpPr>
                  <p:cNvPr id="53" name="Rectangle 52">
                    <a:extLst>
                      <a:ext uri="{FF2B5EF4-FFF2-40B4-BE49-F238E27FC236}">
                        <a16:creationId xmlns:a16="http://schemas.microsoft.com/office/drawing/2014/main" id="{9BD3E86B-DCCA-4D19-8AA9-C82E7FAF8E63}"/>
                      </a:ext>
                    </a:extLst>
                  </p:cNvPr>
                  <p:cNvSpPr>
                    <a:spLocks noRot="1" noChangeAspect="1" noMove="1" noResize="1" noEditPoints="1" noAdjustHandles="1" noChangeArrowheads="1" noChangeShapeType="1" noTextEdit="1"/>
                  </p:cNvSpPr>
                  <p:nvPr/>
                </p:nvSpPr>
                <p:spPr>
                  <a:xfrm>
                    <a:off x="2425013" y="3133121"/>
                    <a:ext cx="2165080" cy="416140"/>
                  </a:xfrm>
                  <a:prstGeom prst="rect">
                    <a:avLst/>
                  </a:prstGeom>
                  <a:blipFill>
                    <a:blip r:embed="rId13"/>
                    <a:stretch>
                      <a:fillRect t="-6061" r="-3509" b="-33333"/>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A80603-8C8D-7843-A431-50A6DE522E2E}"/>
                  </a:ext>
                </a:extLst>
              </p:cNvPr>
              <p:cNvGrpSpPr/>
              <p:nvPr/>
            </p:nvGrpSpPr>
            <p:grpSpPr>
              <a:xfrm>
                <a:off x="2306076" y="1720058"/>
                <a:ext cx="2343669" cy="2998298"/>
                <a:chOff x="2306076" y="1720058"/>
                <a:chExt cx="2343669" cy="2998298"/>
              </a:xfrm>
            </p:grpSpPr>
            <p:sp>
              <p:nvSpPr>
                <p:cNvPr id="62" name="Oval">
                  <a:extLst>
                    <a:ext uri="{FF2B5EF4-FFF2-40B4-BE49-F238E27FC236}">
                      <a16:creationId xmlns:a16="http://schemas.microsoft.com/office/drawing/2014/main" id="{C6780535-7F32-4E31-B7E2-239DAE1D205E}"/>
                    </a:ext>
                  </a:extLst>
                </p:cNvPr>
                <p:cNvSpPr/>
                <p:nvPr/>
              </p:nvSpPr>
              <p:spPr>
                <a:xfrm>
                  <a:off x="2306076" y="2623012"/>
                  <a:ext cx="2343669" cy="2095344"/>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63" name="Features">
                  <a:extLst>
                    <a:ext uri="{FF2B5EF4-FFF2-40B4-BE49-F238E27FC236}">
                      <a16:creationId xmlns:a16="http://schemas.microsoft.com/office/drawing/2014/main" id="{2863A22C-FBB9-4C5E-BB9D-35024C5D25D6}"/>
                    </a:ext>
                  </a:extLst>
                </p:cNvPr>
                <p:cNvSpPr txBox="1"/>
                <p:nvPr/>
              </p:nvSpPr>
              <p:spPr>
                <a:xfrm>
                  <a:off x="2912326" y="2752164"/>
                  <a:ext cx="1006618"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Features</a:t>
                  </a:r>
                </a:p>
              </p:txBody>
            </p:sp>
            <p:sp>
              <p:nvSpPr>
                <p:cNvPr id="64" name="Extract">
                  <a:extLst>
                    <a:ext uri="{FF2B5EF4-FFF2-40B4-BE49-F238E27FC236}">
                      <a16:creationId xmlns:a16="http://schemas.microsoft.com/office/drawing/2014/main" id="{7D9B528B-0BF7-4EFF-9D2B-97D8B53BD44D}"/>
                    </a:ext>
                  </a:extLst>
                </p:cNvPr>
                <p:cNvSpPr txBox="1"/>
                <p:nvPr/>
              </p:nvSpPr>
              <p:spPr>
                <a:xfrm>
                  <a:off x="2457950" y="1720058"/>
                  <a:ext cx="832083"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latin typeface="Calibri" panose="020F0502020204030204" pitchFamily="34" charset="0"/>
                      <a:cs typeface="Calibri" panose="020F0502020204030204" pitchFamily="34" charset="0"/>
                    </a:rPr>
                    <a:t>Extract</a:t>
                  </a:r>
                </a:p>
              </p:txBody>
            </p:sp>
            <p:sp>
              <p:nvSpPr>
                <p:cNvPr id="66" name="Labels">
                  <a:extLst>
                    <a:ext uri="{FF2B5EF4-FFF2-40B4-BE49-F238E27FC236}">
                      <a16:creationId xmlns:a16="http://schemas.microsoft.com/office/drawing/2014/main" id="{8F998875-417C-41BC-A828-ED01B1FA2244}"/>
                    </a:ext>
                  </a:extLst>
                </p:cNvPr>
                <p:cNvSpPr txBox="1"/>
                <p:nvPr/>
              </p:nvSpPr>
              <p:spPr>
                <a:xfrm>
                  <a:off x="3006941" y="3622117"/>
                  <a:ext cx="760782"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Labels</a:t>
                  </a:r>
                </a:p>
              </p:txBody>
            </p:sp>
            <p:sp>
              <p:nvSpPr>
                <p:cNvPr id="67" name="Line">
                  <a:extLst>
                    <a:ext uri="{FF2B5EF4-FFF2-40B4-BE49-F238E27FC236}">
                      <a16:creationId xmlns:a16="http://schemas.microsoft.com/office/drawing/2014/main" id="{C1E1634B-6D8E-4225-AC91-D33CA92BA5F0}"/>
                    </a:ext>
                  </a:extLst>
                </p:cNvPr>
                <p:cNvSpPr/>
                <p:nvPr/>
              </p:nvSpPr>
              <p:spPr>
                <a:xfrm rot="1232281">
                  <a:off x="2381485" y="2200868"/>
                  <a:ext cx="929452" cy="208661"/>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noFill/>
                <a:ln w="38100" cap="flat">
                  <a:solidFill>
                    <a:schemeClr val="bg1"/>
                  </a:solidFill>
                  <a:prstDash val="solid"/>
                  <a:round/>
                  <a:tailEnd type="triangle"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effectLst>
                      <a:outerShdw blurRad="50800" dist="38100" dir="2700000" algn="tl" rotWithShape="0">
                        <a:prstClr val="black">
                          <a:alpha val="40000"/>
                        </a:prstClr>
                      </a:outerShdw>
                    </a:effectLst>
                  </a:endParaRPr>
                </a:p>
              </p:txBody>
            </p:sp>
          </p:grpSp>
        </p:grpSp>
      </p:grpSp>
      <p:pic>
        <p:nvPicPr>
          <p:cNvPr id="65" name="Picture 64">
            <a:extLst>
              <a:ext uri="{FF2B5EF4-FFF2-40B4-BE49-F238E27FC236}">
                <a16:creationId xmlns:a16="http://schemas.microsoft.com/office/drawing/2014/main" id="{DA3AEB72-B2F2-4716-AEBF-E8745ED4CC10}"/>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323625" y="4504697"/>
            <a:ext cx="1191690" cy="1013557"/>
          </a:xfrm>
          <a:prstGeom prst="rect">
            <a:avLst/>
          </a:prstGeom>
        </p:spPr>
      </p:pic>
      <p:grpSp>
        <p:nvGrpSpPr>
          <p:cNvPr id="15" name="Group 14">
            <a:extLst>
              <a:ext uri="{FF2B5EF4-FFF2-40B4-BE49-F238E27FC236}">
                <a16:creationId xmlns:a16="http://schemas.microsoft.com/office/drawing/2014/main" id="{238C8FF2-CC20-C045-AA16-B15D908A7119}"/>
              </a:ext>
            </a:extLst>
          </p:cNvPr>
          <p:cNvGrpSpPr/>
          <p:nvPr/>
        </p:nvGrpSpPr>
        <p:grpSpPr>
          <a:xfrm>
            <a:off x="10160281" y="2879705"/>
            <a:ext cx="1678074" cy="2347758"/>
            <a:chOff x="10246894" y="1960918"/>
            <a:chExt cx="1678074" cy="2347758"/>
          </a:xfrm>
        </p:grpSpPr>
        <p:sp>
          <p:nvSpPr>
            <p:cNvPr id="84" name="Bird">
              <a:extLst>
                <a:ext uri="{FF2B5EF4-FFF2-40B4-BE49-F238E27FC236}">
                  <a16:creationId xmlns:a16="http://schemas.microsoft.com/office/drawing/2014/main" id="{6009633F-99A1-4B7F-A90C-D2176154F28F}"/>
                </a:ext>
              </a:extLst>
            </p:cNvPr>
            <p:cNvSpPr/>
            <p:nvPr/>
          </p:nvSpPr>
          <p:spPr>
            <a:xfrm>
              <a:off x="11333437" y="3784305"/>
              <a:ext cx="273123"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grpSp>
          <p:nvGrpSpPr>
            <p:cNvPr id="14" name="Group 13">
              <a:extLst>
                <a:ext uri="{FF2B5EF4-FFF2-40B4-BE49-F238E27FC236}">
                  <a16:creationId xmlns:a16="http://schemas.microsoft.com/office/drawing/2014/main" id="{7B369573-7A88-5940-8C53-C88A9422121C}"/>
                </a:ext>
              </a:extLst>
            </p:cNvPr>
            <p:cNvGrpSpPr/>
            <p:nvPr/>
          </p:nvGrpSpPr>
          <p:grpSpPr>
            <a:xfrm>
              <a:off x="10246894" y="1960918"/>
              <a:ext cx="1678074" cy="2347758"/>
              <a:chOff x="10246894" y="1960918"/>
              <a:chExt cx="1678074" cy="2347758"/>
            </a:xfrm>
          </p:grpSpPr>
          <p:sp>
            <p:nvSpPr>
              <p:cNvPr id="78" name="Oval">
                <a:extLst>
                  <a:ext uri="{FF2B5EF4-FFF2-40B4-BE49-F238E27FC236}">
                    <a16:creationId xmlns:a16="http://schemas.microsoft.com/office/drawing/2014/main" id="{8358E76E-8811-46C3-802F-50EC7AFB03AC}"/>
                  </a:ext>
                </a:extLst>
              </p:cNvPr>
              <p:cNvSpPr/>
              <p:nvPr/>
            </p:nvSpPr>
            <p:spPr>
              <a:xfrm>
                <a:off x="10246894" y="2533828"/>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79" name="Turkey">
                <a:extLst>
                  <a:ext uri="{FF2B5EF4-FFF2-40B4-BE49-F238E27FC236}">
                    <a16:creationId xmlns:a16="http://schemas.microsoft.com/office/drawing/2014/main" id="{348F62E3-161F-40AE-9FEC-7ED595F0CDA1}"/>
                  </a:ext>
                </a:extLst>
              </p:cNvPr>
              <p:cNvSpPr/>
              <p:nvPr/>
            </p:nvSpPr>
            <p:spPr>
              <a:xfrm>
                <a:off x="10577635" y="2876673"/>
                <a:ext cx="273139" cy="306410"/>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80" name="Chicken">
                <a:extLst>
                  <a:ext uri="{FF2B5EF4-FFF2-40B4-BE49-F238E27FC236}">
                    <a16:creationId xmlns:a16="http://schemas.microsoft.com/office/drawing/2014/main" id="{A9C7BA67-8925-49F0-91F0-B67693393CD1}"/>
                  </a:ext>
                </a:extLst>
              </p:cNvPr>
              <p:cNvSpPr/>
              <p:nvPr/>
            </p:nvSpPr>
            <p:spPr>
              <a:xfrm>
                <a:off x="10396070" y="3325543"/>
                <a:ext cx="272762"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81" name="Eagle In Flight">
                <a:extLst>
                  <a:ext uri="{FF2B5EF4-FFF2-40B4-BE49-F238E27FC236}">
                    <a16:creationId xmlns:a16="http://schemas.microsoft.com/office/drawing/2014/main" id="{8F7D6CB2-ADEB-4F87-9369-A21F4039DD15}"/>
                  </a:ext>
                </a:extLst>
              </p:cNvPr>
              <p:cNvSpPr/>
              <p:nvPr/>
            </p:nvSpPr>
            <p:spPr>
              <a:xfrm>
                <a:off x="10654850" y="3655463"/>
                <a:ext cx="551343"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82" name="Monkey">
                <a:extLst>
                  <a:ext uri="{FF2B5EF4-FFF2-40B4-BE49-F238E27FC236}">
                    <a16:creationId xmlns:a16="http://schemas.microsoft.com/office/drawing/2014/main" id="{F1082678-5233-4F6A-8243-1AD1010E7C5F}"/>
                  </a:ext>
                </a:extLst>
              </p:cNvPr>
              <p:cNvSpPr/>
              <p:nvPr/>
            </p:nvSpPr>
            <p:spPr>
              <a:xfrm>
                <a:off x="10970242" y="2655077"/>
                <a:ext cx="551337"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83" name="Dachshund">
                <a:extLst>
                  <a:ext uri="{FF2B5EF4-FFF2-40B4-BE49-F238E27FC236}">
                    <a16:creationId xmlns:a16="http://schemas.microsoft.com/office/drawing/2014/main" id="{E3C892C4-8B2C-48EF-9DFA-2227066A842B}"/>
                  </a:ext>
                </a:extLst>
              </p:cNvPr>
              <p:cNvSpPr/>
              <p:nvPr/>
            </p:nvSpPr>
            <p:spPr>
              <a:xfrm>
                <a:off x="11069378" y="3240904"/>
                <a:ext cx="698300" cy="349254"/>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878F35C-8685-4C7D-87AC-43841E1EA9A9}"/>
                      </a:ext>
                    </a:extLst>
                  </p:cNvPr>
                  <p:cNvSpPr txBox="1"/>
                  <p:nvPr/>
                </p:nvSpPr>
                <p:spPr>
                  <a:xfrm>
                    <a:off x="10939033" y="196091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5878F35C-8685-4C7D-87AC-43841E1EA9A9}"/>
                      </a:ext>
                    </a:extLst>
                  </p:cNvPr>
                  <p:cNvSpPr txBox="1">
                    <a:spLocks noRot="1" noChangeAspect="1" noMove="1" noResize="1" noEditPoints="1" noAdjustHandles="1" noChangeArrowheads="1" noChangeShapeType="1" noTextEdit="1"/>
                  </p:cNvSpPr>
                  <p:nvPr/>
                </p:nvSpPr>
                <p:spPr>
                  <a:xfrm>
                    <a:off x="10939033" y="1960918"/>
                    <a:ext cx="310983" cy="553998"/>
                  </a:xfrm>
                  <a:prstGeom prst="rect">
                    <a:avLst/>
                  </a:prstGeom>
                  <a:blipFill>
                    <a:blip r:embed="rId15"/>
                    <a:stretch>
                      <a:fillRect l="-30769" r="-42308" b="-15556"/>
                    </a:stretch>
                  </a:blipFill>
                </p:spPr>
                <p:txBody>
                  <a:bodyPr/>
                  <a:lstStyle/>
                  <a:p>
                    <a:r>
                      <a:rPr lang="en-US">
                        <a:noFill/>
                      </a:rPr>
                      <a:t> </a:t>
                    </a:r>
                  </a:p>
                </p:txBody>
              </p:sp>
            </mc:Fallback>
          </mc:AlternateContent>
        </p:grpSp>
      </p:grpSp>
      <p:grpSp>
        <p:nvGrpSpPr>
          <p:cNvPr id="11" name="Group 10">
            <a:extLst>
              <a:ext uri="{FF2B5EF4-FFF2-40B4-BE49-F238E27FC236}">
                <a16:creationId xmlns:a16="http://schemas.microsoft.com/office/drawing/2014/main" id="{73B96A4C-9FF0-354D-ADA9-E3D5EA8F032D}"/>
              </a:ext>
            </a:extLst>
          </p:cNvPr>
          <p:cNvGrpSpPr/>
          <p:nvPr/>
        </p:nvGrpSpPr>
        <p:grpSpPr>
          <a:xfrm>
            <a:off x="3965730" y="2431861"/>
            <a:ext cx="3737746" cy="2055410"/>
            <a:chOff x="4052343" y="1513074"/>
            <a:chExt cx="3737746" cy="2055410"/>
          </a:xfrm>
        </p:grpSpPr>
        <p:sp>
          <p:nvSpPr>
            <p:cNvPr id="49" name="Line">
              <a:extLst>
                <a:ext uri="{FF2B5EF4-FFF2-40B4-BE49-F238E27FC236}">
                  <a16:creationId xmlns:a16="http://schemas.microsoft.com/office/drawing/2014/main" id="{C0670387-42F1-48CC-AFCC-95401F0A8D12}"/>
                </a:ext>
              </a:extLst>
            </p:cNvPr>
            <p:cNvSpPr/>
            <p:nvPr/>
          </p:nvSpPr>
          <p:spPr>
            <a:xfrm rot="4920565">
              <a:off x="4969199" y="2449661"/>
              <a:ext cx="1591123" cy="646523"/>
            </a:xfrm>
            <a:custGeom>
              <a:avLst/>
              <a:gdLst/>
              <a:ahLst/>
              <a:cxnLst>
                <a:cxn ang="0">
                  <a:pos x="wd2" y="hd2"/>
                </a:cxn>
                <a:cxn ang="5400000">
                  <a:pos x="wd2" y="hd2"/>
                </a:cxn>
                <a:cxn ang="10800000">
                  <a:pos x="wd2" y="hd2"/>
                </a:cxn>
                <a:cxn ang="16200000">
                  <a:pos x="wd2" y="hd2"/>
                </a:cxn>
              </a:cxnLst>
              <a:rect l="0" t="0" r="r" b="b"/>
              <a:pathLst>
                <a:path w="21600" h="18111" extrusionOk="0">
                  <a:moveTo>
                    <a:pt x="0" y="18111"/>
                  </a:moveTo>
                  <a:cubicBezTo>
                    <a:pt x="2775" y="17953"/>
                    <a:pt x="5736" y="16393"/>
                    <a:pt x="8463" y="12686"/>
                  </a:cubicBezTo>
                  <a:cubicBezTo>
                    <a:pt x="13120" y="6354"/>
                    <a:pt x="17669" y="-3489"/>
                    <a:pt x="21600" y="1245"/>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grpSp>
          <p:nvGrpSpPr>
            <p:cNvPr id="7" name="Group 6">
              <a:extLst>
                <a:ext uri="{FF2B5EF4-FFF2-40B4-BE49-F238E27FC236}">
                  <a16:creationId xmlns:a16="http://schemas.microsoft.com/office/drawing/2014/main" id="{B2E2F1CE-7C48-594A-AF6D-BB1DC21FCA9E}"/>
                </a:ext>
              </a:extLst>
            </p:cNvPr>
            <p:cNvGrpSpPr/>
            <p:nvPr/>
          </p:nvGrpSpPr>
          <p:grpSpPr>
            <a:xfrm>
              <a:off x="4052343" y="1513074"/>
              <a:ext cx="3737746" cy="1524662"/>
              <a:chOff x="4052343" y="1513074"/>
              <a:chExt cx="3737746" cy="1524662"/>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3B4F3E17-4ACC-4EC5-97D9-A25850B96175}"/>
                      </a:ext>
                    </a:extLst>
                  </p:cNvPr>
                  <p:cNvSpPr/>
                  <p:nvPr/>
                </p:nvSpPr>
                <p:spPr>
                  <a:xfrm>
                    <a:off x="5103007" y="1520000"/>
                    <a:ext cx="2687082" cy="400110"/>
                  </a:xfrm>
                  <a:prstGeom prst="rect">
                    <a:avLst/>
                  </a:prstGeom>
                </p:spPr>
                <p:txBody>
                  <a:bodyPr wrap="none">
                    <a:spAutoFit/>
                  </a:bodyPr>
                  <a:lstStyle/>
                  <a:p>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m:rPr>
                            <m:nor/>
                          </m:rP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57" name="Rectangle 56">
                    <a:extLst>
                      <a:ext uri="{FF2B5EF4-FFF2-40B4-BE49-F238E27FC236}">
                        <a16:creationId xmlns:a16="http://schemas.microsoft.com/office/drawing/2014/main" id="{3B4F3E17-4ACC-4EC5-97D9-A25850B96175}"/>
                      </a:ext>
                    </a:extLst>
                  </p:cNvPr>
                  <p:cNvSpPr>
                    <a:spLocks noRot="1" noChangeAspect="1" noMove="1" noResize="1" noEditPoints="1" noAdjustHandles="1" noChangeArrowheads="1" noChangeShapeType="1" noTextEdit="1"/>
                  </p:cNvSpPr>
                  <p:nvPr/>
                </p:nvSpPr>
                <p:spPr>
                  <a:xfrm>
                    <a:off x="5103007" y="1520000"/>
                    <a:ext cx="2687082" cy="400110"/>
                  </a:xfrm>
                  <a:prstGeom prst="rect">
                    <a:avLst/>
                  </a:prstGeom>
                  <a:blipFill>
                    <a:blip r:embed="rId16"/>
                    <a:stretch>
                      <a:fillRect l="-2358" t="-12903" r="-2830" b="-3548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1262198-B93A-4606-846A-F92230EA3B52}"/>
                  </a:ext>
                </a:extLst>
              </p:cNvPr>
              <p:cNvSpPr txBox="1"/>
              <p:nvPr/>
            </p:nvSpPr>
            <p:spPr>
              <a:xfrm>
                <a:off x="4052343" y="1513074"/>
                <a:ext cx="1133836" cy="707886"/>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Training</a:t>
                </a:r>
              </a:p>
              <a:p>
                <a:pPr algn="ctr"/>
                <a:r>
                  <a:rPr lang="en-GB" sz="2000" b="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Set</a:t>
                </a:r>
              </a:p>
            </p:txBody>
          </p:sp>
          <p:grpSp>
            <p:nvGrpSpPr>
              <p:cNvPr id="6" name="Group 5">
                <a:extLst>
                  <a:ext uri="{FF2B5EF4-FFF2-40B4-BE49-F238E27FC236}">
                    <a16:creationId xmlns:a16="http://schemas.microsoft.com/office/drawing/2014/main" id="{D36FD64C-BAA6-A14A-BA61-0C3F62EC8210}"/>
                  </a:ext>
                </a:extLst>
              </p:cNvPr>
              <p:cNvGrpSpPr/>
              <p:nvPr/>
            </p:nvGrpSpPr>
            <p:grpSpPr>
              <a:xfrm>
                <a:off x="4722272" y="2108284"/>
                <a:ext cx="2691692" cy="929452"/>
                <a:chOff x="4722272" y="2108284"/>
                <a:chExt cx="2691692" cy="929452"/>
              </a:xfrm>
            </p:grpSpPr>
            <p:sp>
              <p:nvSpPr>
                <p:cNvPr id="27" name="Line">
                  <a:extLst>
                    <a:ext uri="{FF2B5EF4-FFF2-40B4-BE49-F238E27FC236}">
                      <a16:creationId xmlns:a16="http://schemas.microsoft.com/office/drawing/2014/main" id="{23D914AE-BD71-42EC-8698-2FF6CB1E21F3}"/>
                    </a:ext>
                  </a:extLst>
                </p:cNvPr>
                <p:cNvSpPr/>
                <p:nvPr/>
              </p:nvSpPr>
              <p:spPr>
                <a:xfrm rot="8082212" flipH="1">
                  <a:off x="4361877" y="2468679"/>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sp>
              <p:nvSpPr>
                <p:cNvPr id="90" name="Extract">
                  <a:extLst>
                    <a:ext uri="{FF2B5EF4-FFF2-40B4-BE49-F238E27FC236}">
                      <a16:creationId xmlns:a16="http://schemas.microsoft.com/office/drawing/2014/main" id="{9B18B47F-D417-40D2-9CD1-2042EB0DD0DE}"/>
                    </a:ext>
                  </a:extLst>
                </p:cNvPr>
                <p:cNvSpPr txBox="1"/>
                <p:nvPr/>
              </p:nvSpPr>
              <p:spPr>
                <a:xfrm>
                  <a:off x="5598343" y="2254972"/>
                  <a:ext cx="1815621"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latin typeface="Calibri" panose="020F0502020204030204" pitchFamily="34" charset="0"/>
                      <a:cs typeface="Calibri" panose="020F0502020204030204" pitchFamily="34" charset="0"/>
                    </a:rPr>
                    <a:t>Learn / Evaluate</a:t>
                  </a:r>
                  <a:endParaRPr dirty="0">
                    <a:latin typeface="Calibri" panose="020F0502020204030204" pitchFamily="34" charset="0"/>
                    <a:cs typeface="Calibri" panose="020F0502020204030204" pitchFamily="34" charset="0"/>
                  </a:endParaRPr>
                </a:p>
              </p:txBody>
            </p:sp>
          </p:grpSp>
        </p:grpSp>
      </p:grpSp>
      <p:grpSp>
        <p:nvGrpSpPr>
          <p:cNvPr id="8" name="Group 7">
            <a:extLst>
              <a:ext uri="{FF2B5EF4-FFF2-40B4-BE49-F238E27FC236}">
                <a16:creationId xmlns:a16="http://schemas.microsoft.com/office/drawing/2014/main" id="{3E024982-EA1D-DD46-A7AF-2E862425481C}"/>
              </a:ext>
            </a:extLst>
          </p:cNvPr>
          <p:cNvGrpSpPr/>
          <p:nvPr/>
        </p:nvGrpSpPr>
        <p:grpSpPr>
          <a:xfrm>
            <a:off x="8318601" y="5274659"/>
            <a:ext cx="3754345" cy="1416296"/>
            <a:chOff x="8405214" y="4355872"/>
            <a:chExt cx="3754345" cy="1416296"/>
          </a:xfrm>
        </p:grpSpPr>
        <p:sp>
          <p:nvSpPr>
            <p:cNvPr id="69" name="Line">
              <a:extLst>
                <a:ext uri="{FF2B5EF4-FFF2-40B4-BE49-F238E27FC236}">
                  <a16:creationId xmlns:a16="http://schemas.microsoft.com/office/drawing/2014/main" id="{09795F4F-5785-453F-997A-C9E44CC1D5C1}"/>
                </a:ext>
              </a:extLst>
            </p:cNvPr>
            <p:cNvSpPr/>
            <p:nvPr/>
          </p:nvSpPr>
          <p:spPr>
            <a:xfrm rot="7122778">
              <a:off x="10673844" y="4716267"/>
              <a:ext cx="929452" cy="208661"/>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noFill/>
            <a:ln w="38100" cap="flat">
              <a:solidFill>
                <a:schemeClr val="bg1"/>
              </a:solidFill>
              <a:prstDash val="solid"/>
              <a:round/>
              <a:tailEnd type="triangle"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A00BD237-0D6A-4D3C-8B1F-444026DB2480}"/>
                    </a:ext>
                  </a:extLst>
                </p:cNvPr>
                <p:cNvSpPr/>
                <p:nvPr/>
              </p:nvSpPr>
              <p:spPr>
                <a:xfrm>
                  <a:off x="8524151" y="5047851"/>
                  <a:ext cx="2165080" cy="416140"/>
                </a:xfrm>
                <a:prstGeom prst="rect">
                  <a:avLst/>
                </a:prstGeom>
              </p:spPr>
              <p:txBody>
                <a:bodyPr wrap="none">
                  <a:spAutoFit/>
                </a:bodyPr>
                <a:lstStyle/>
                <a:p>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p>
                      </m:sSubSup>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a:t>
                  </a:r>
                  <a14:m>
                    <m:oMath xmlns:m="http://schemas.openxmlformats.org/officeDocument/2006/math">
                      <m:sSubSup>
                        <m:sSubSup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Sup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up>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𝑚</m:t>
                          </m:r>
                        </m:sup>
                      </m:sSubSup>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p>
              </p:txBody>
            </p:sp>
          </mc:Choice>
          <mc:Fallback xmlns="">
            <p:sp>
              <p:nvSpPr>
                <p:cNvPr id="70" name="Rectangle 69">
                  <a:extLst>
                    <a:ext uri="{FF2B5EF4-FFF2-40B4-BE49-F238E27FC236}">
                      <a16:creationId xmlns:a16="http://schemas.microsoft.com/office/drawing/2014/main" id="{A00BD237-0D6A-4D3C-8B1F-444026DB2480}"/>
                    </a:ext>
                  </a:extLst>
                </p:cNvPr>
                <p:cNvSpPr>
                  <a:spLocks noRot="1" noChangeAspect="1" noMove="1" noResize="1" noEditPoints="1" noAdjustHandles="1" noChangeArrowheads="1" noChangeShapeType="1" noTextEdit="1"/>
                </p:cNvSpPr>
                <p:nvPr/>
              </p:nvSpPr>
              <p:spPr>
                <a:xfrm>
                  <a:off x="8524151" y="5047851"/>
                  <a:ext cx="2165080" cy="416140"/>
                </a:xfrm>
                <a:prstGeom prst="rect">
                  <a:avLst/>
                </a:prstGeom>
                <a:blipFill>
                  <a:blip r:embed="rId17"/>
                  <a:stretch>
                    <a:fillRect t="-2941" r="-3488" b="-32353"/>
                  </a:stretch>
                </a:blipFill>
              </p:spPr>
              <p:txBody>
                <a:bodyPr/>
                <a:lstStyle/>
                <a:p>
                  <a:r>
                    <a:rPr lang="en-US">
                      <a:noFill/>
                    </a:rPr>
                    <a:t> </a:t>
                  </a:r>
                </a:p>
              </p:txBody>
            </p:sp>
          </mc:Fallback>
        </mc:AlternateContent>
        <p:grpSp>
          <p:nvGrpSpPr>
            <p:cNvPr id="72" name="Group">
              <a:extLst>
                <a:ext uri="{FF2B5EF4-FFF2-40B4-BE49-F238E27FC236}">
                  <a16:creationId xmlns:a16="http://schemas.microsoft.com/office/drawing/2014/main" id="{1F96F05F-4E24-440B-BE3A-C4F2C344731D}"/>
                </a:ext>
              </a:extLst>
            </p:cNvPr>
            <p:cNvGrpSpPr/>
            <p:nvPr/>
          </p:nvGrpSpPr>
          <p:grpSpPr>
            <a:xfrm>
              <a:off x="8405214" y="4537741"/>
              <a:ext cx="2343669" cy="1234427"/>
              <a:chOff x="330448" y="410078"/>
              <a:chExt cx="2343668" cy="2095342"/>
            </a:xfrm>
          </p:grpSpPr>
          <p:sp>
            <p:nvSpPr>
              <p:cNvPr id="73" name="Oval">
                <a:extLst>
                  <a:ext uri="{FF2B5EF4-FFF2-40B4-BE49-F238E27FC236}">
                    <a16:creationId xmlns:a16="http://schemas.microsoft.com/office/drawing/2014/main" id="{54032F09-EF44-4C4B-8B45-41F81C95EABE}"/>
                  </a:ext>
                </a:extLst>
              </p:cNvPr>
              <p:cNvSpPr/>
              <p:nvPr/>
            </p:nvSpPr>
            <p:spPr>
              <a:xfrm>
                <a:off x="330448" y="410078"/>
                <a:ext cx="2343668" cy="209534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74" name="Features">
                <a:extLst>
                  <a:ext uri="{FF2B5EF4-FFF2-40B4-BE49-F238E27FC236}">
                    <a16:creationId xmlns:a16="http://schemas.microsoft.com/office/drawing/2014/main" id="{8262A0A6-6A21-406F-9815-11C0D99395B4}"/>
                  </a:ext>
                </a:extLst>
              </p:cNvPr>
              <p:cNvSpPr txBox="1"/>
              <p:nvPr/>
            </p:nvSpPr>
            <p:spPr>
              <a:xfrm>
                <a:off x="936698" y="539230"/>
                <a:ext cx="1006618" cy="679147"/>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Features</a:t>
                </a:r>
              </a:p>
            </p:txBody>
          </p:sp>
        </p:grpSp>
        <p:sp>
          <p:nvSpPr>
            <p:cNvPr id="91" name="Extract">
              <a:extLst>
                <a:ext uri="{FF2B5EF4-FFF2-40B4-BE49-F238E27FC236}">
                  <a16:creationId xmlns:a16="http://schemas.microsoft.com/office/drawing/2014/main" id="{2045C4B1-AFA0-4954-9587-B4AE53163E67}"/>
                </a:ext>
              </a:extLst>
            </p:cNvPr>
            <p:cNvSpPr txBox="1"/>
            <p:nvPr/>
          </p:nvSpPr>
          <p:spPr>
            <a:xfrm>
              <a:off x="11327476" y="4496973"/>
              <a:ext cx="832083"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a:latin typeface="Calibri" panose="020F0502020204030204" pitchFamily="34" charset="0"/>
                  <a:cs typeface="Calibri" panose="020F0502020204030204" pitchFamily="34" charset="0"/>
                </a:rPr>
                <a:t>Extract</a:t>
              </a:r>
            </a:p>
          </p:txBody>
        </p:sp>
      </p:grpSp>
      <p:grpSp>
        <p:nvGrpSpPr>
          <p:cNvPr id="9" name="Group 8">
            <a:extLst>
              <a:ext uri="{FF2B5EF4-FFF2-40B4-BE49-F238E27FC236}">
                <a16:creationId xmlns:a16="http://schemas.microsoft.com/office/drawing/2014/main" id="{CEA3A891-7EAD-4E45-9B44-6F7103446755}"/>
              </a:ext>
            </a:extLst>
          </p:cNvPr>
          <p:cNvGrpSpPr/>
          <p:nvPr/>
        </p:nvGrpSpPr>
        <p:grpSpPr>
          <a:xfrm>
            <a:off x="6247364" y="3842625"/>
            <a:ext cx="3226821" cy="1631161"/>
            <a:chOff x="6333977" y="2923838"/>
            <a:chExt cx="3226821" cy="1631161"/>
          </a:xfrm>
        </p:grpSpPr>
        <p:sp>
          <p:nvSpPr>
            <p:cNvPr id="86" name="Line">
              <a:extLst>
                <a:ext uri="{FF2B5EF4-FFF2-40B4-BE49-F238E27FC236}">
                  <a16:creationId xmlns:a16="http://schemas.microsoft.com/office/drawing/2014/main" id="{2966C040-3994-46A5-A3EC-2E6F59302E83}"/>
                </a:ext>
              </a:extLst>
            </p:cNvPr>
            <p:cNvSpPr/>
            <p:nvPr/>
          </p:nvSpPr>
          <p:spPr>
            <a:xfrm rot="20536774" flipH="1">
              <a:off x="6333977" y="3342286"/>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9753262-0173-4D7F-8547-A37F4C2C4045}"/>
                    </a:ext>
                  </a:extLst>
                </p:cNvPr>
                <p:cNvSpPr/>
                <p:nvPr/>
              </p:nvSpPr>
              <p:spPr>
                <a:xfrm>
                  <a:off x="7509531" y="3565191"/>
                  <a:ext cx="2051267" cy="400110"/>
                </a:xfrm>
                <a:prstGeom prst="rect">
                  <a:avLst/>
                </a:prstGeom>
              </p:spPr>
              <p:txBody>
                <a:bodyPr wrap="none">
                  <a:spAutoFit/>
                </a:bodyPr>
                <a:lstStyle/>
                <a:p>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87" name="Rectangle 86">
                  <a:extLst>
                    <a:ext uri="{FF2B5EF4-FFF2-40B4-BE49-F238E27FC236}">
                      <a16:creationId xmlns:a16="http://schemas.microsoft.com/office/drawing/2014/main" id="{C9753262-0173-4D7F-8547-A37F4C2C4045}"/>
                    </a:ext>
                  </a:extLst>
                </p:cNvPr>
                <p:cNvSpPr>
                  <a:spLocks noRot="1" noChangeAspect="1" noMove="1" noResize="1" noEditPoints="1" noAdjustHandles="1" noChangeArrowheads="1" noChangeShapeType="1" noTextEdit="1"/>
                </p:cNvSpPr>
                <p:nvPr/>
              </p:nvSpPr>
              <p:spPr>
                <a:xfrm>
                  <a:off x="7509531" y="3565191"/>
                  <a:ext cx="2051267" cy="400110"/>
                </a:xfrm>
                <a:prstGeom prst="rect">
                  <a:avLst/>
                </a:prstGeom>
                <a:blipFill>
                  <a:blip r:embed="rId18"/>
                  <a:stretch>
                    <a:fillRect l="-3067" t="-9375" r="-3067" b="-34375"/>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C57472A-7D97-4816-8871-7D4EB72C1AD3}"/>
                </a:ext>
              </a:extLst>
            </p:cNvPr>
            <p:cNvSpPr txBox="1"/>
            <p:nvPr/>
          </p:nvSpPr>
          <p:spPr>
            <a:xfrm>
              <a:off x="6926894" y="3415010"/>
              <a:ext cx="797013" cy="707886"/>
            </a:xfrm>
            <a:prstGeom prst="rect">
              <a:avLst/>
            </a:prstGeom>
            <a:noFill/>
          </p:spPr>
          <p:txBody>
            <a:bodyPr wrap="none" rtlCol="0">
              <a:spAutoFit/>
            </a:bodyPr>
            <a:lstStyle/>
            <a:p>
              <a:pPr algn="ctr"/>
              <a:r>
                <a:rPr lang="en-GB" sz="2000" b="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Input</a:t>
              </a:r>
            </a:p>
            <a:p>
              <a:pPr algn="ctr"/>
              <a:r>
                <a:rPr lang="en-GB" sz="2000" b="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Data</a:t>
              </a:r>
            </a:p>
          </p:txBody>
        </p:sp>
        <p:sp>
          <p:nvSpPr>
            <p:cNvPr id="89" name="Line">
              <a:extLst>
                <a:ext uri="{FF2B5EF4-FFF2-40B4-BE49-F238E27FC236}">
                  <a16:creationId xmlns:a16="http://schemas.microsoft.com/office/drawing/2014/main" id="{4C609003-152C-47DA-9E61-AFE02837CE16}"/>
                </a:ext>
              </a:extLst>
            </p:cNvPr>
            <p:cNvSpPr/>
            <p:nvPr/>
          </p:nvSpPr>
          <p:spPr>
            <a:xfrm rot="19306449" flipH="1">
              <a:off x="9232848" y="3952942"/>
              <a:ext cx="45719" cy="602057"/>
            </a:xfrm>
            <a:custGeom>
              <a:avLst/>
              <a:gdLst/>
              <a:ahLst/>
              <a:cxnLst>
                <a:cxn ang="0">
                  <a:pos x="wd2" y="hd2"/>
                </a:cxn>
                <a:cxn ang="5400000">
                  <a:pos x="wd2" y="hd2"/>
                </a:cxn>
                <a:cxn ang="10800000">
                  <a:pos x="wd2" y="hd2"/>
                </a:cxn>
                <a:cxn ang="16200000">
                  <a:pos x="wd2" y="hd2"/>
                </a:cxn>
              </a:cxnLst>
              <a:rect l="0" t="0" r="r" b="b"/>
              <a:pathLst>
                <a:path w="10446" h="20592" extrusionOk="0">
                  <a:moveTo>
                    <a:pt x="8492" y="20592"/>
                  </a:moveTo>
                  <a:cubicBezTo>
                    <a:pt x="-11154" y="19328"/>
                    <a:pt x="9283" y="-1008"/>
                    <a:pt x="10446" y="39"/>
                  </a:cubicBezTo>
                </a:path>
              </a:pathLst>
            </a:cu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sp>
          <p:nvSpPr>
            <p:cNvPr id="93" name="Extract">
              <a:extLst>
                <a:ext uri="{FF2B5EF4-FFF2-40B4-BE49-F238E27FC236}">
                  <a16:creationId xmlns:a16="http://schemas.microsoft.com/office/drawing/2014/main" id="{B28CF763-D5BB-4B38-A6F0-73C26DAE4C8D}"/>
                </a:ext>
              </a:extLst>
            </p:cNvPr>
            <p:cNvSpPr txBox="1"/>
            <p:nvPr/>
          </p:nvSpPr>
          <p:spPr>
            <a:xfrm>
              <a:off x="6548478" y="2923838"/>
              <a:ext cx="842855"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a:latin typeface="Calibri" panose="020F0502020204030204" pitchFamily="34" charset="0"/>
                  <a:cs typeface="Calibri" panose="020F0502020204030204" pitchFamily="34" charset="0"/>
                </a:rPr>
                <a:t>Predict</a:t>
              </a:r>
              <a:endParaRPr>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740F2EFA-9AAC-0A45-8BCC-26E9CC751E61}"/>
              </a:ext>
            </a:extLst>
          </p:cNvPr>
          <p:cNvGrpSpPr/>
          <p:nvPr/>
        </p:nvGrpSpPr>
        <p:grpSpPr>
          <a:xfrm>
            <a:off x="3640036" y="5702740"/>
            <a:ext cx="4126791" cy="822931"/>
            <a:chOff x="3726649" y="4783953"/>
            <a:chExt cx="4126791" cy="822931"/>
          </a:xfrm>
        </p:grpSpPr>
        <p:sp>
          <p:nvSpPr>
            <p:cNvPr id="4" name="Arrow: Right 3">
              <a:extLst>
                <a:ext uri="{FF2B5EF4-FFF2-40B4-BE49-F238E27FC236}">
                  <a16:creationId xmlns:a16="http://schemas.microsoft.com/office/drawing/2014/main" id="{E219939A-9411-4FE5-B6D1-06DB09D15EEA}"/>
                </a:ext>
              </a:extLst>
            </p:cNvPr>
            <p:cNvSpPr/>
            <p:nvPr/>
          </p:nvSpPr>
          <p:spPr>
            <a:xfrm rot="5400000">
              <a:off x="5866429" y="4591147"/>
              <a:ext cx="318188" cy="703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ammals">
              <a:extLst>
                <a:ext uri="{FF2B5EF4-FFF2-40B4-BE49-F238E27FC236}">
                  <a16:creationId xmlns:a16="http://schemas.microsoft.com/office/drawing/2014/main" id="{1D393A2D-92E2-4873-BF0B-416D0EEB132C}"/>
                </a:ext>
              </a:extLst>
            </p:cNvPr>
            <p:cNvSpPr txBox="1"/>
            <p:nvPr/>
          </p:nvSpPr>
          <p:spPr>
            <a:xfrm>
              <a:off x="3726649" y="5205284"/>
              <a:ext cx="1617282"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000" b="1">
                  <a:solidFill>
                    <a:srgbClr val="FFFFFF"/>
                  </a:solidFill>
                  <a:latin typeface="Arial"/>
                  <a:ea typeface="Arial"/>
                  <a:cs typeface="Arial"/>
                  <a:sym typeface="Arial"/>
                </a:defRPr>
              </a:lvl1pPr>
            </a:lstStyle>
            <a:p>
              <a:pPr algn="ctr"/>
              <a:r>
                <a:rPr lang="en-GB">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Predictions</a:t>
              </a:r>
              <a:endPar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1AC9565-E53B-4C46-B139-79C74149954C}"/>
                    </a:ext>
                  </a:extLst>
                </p:cNvPr>
                <p:cNvSpPr/>
                <p:nvPr/>
              </p:nvSpPr>
              <p:spPr>
                <a:xfrm>
                  <a:off x="5103007" y="5206774"/>
                  <a:ext cx="2750433" cy="400110"/>
                </a:xfrm>
                <a:prstGeom prst="rect">
                  <a:avLst/>
                </a:prstGeom>
              </p:spPr>
              <p:txBody>
                <a:bodyPr wrap="none">
                  <a:spAutoFit/>
                </a:bodyPr>
                <a:lstStyle/>
                <a:p>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r>
                    <a:rPr lang="en-GB" sz="2000">
                      <a:solidFill>
                        <a:schemeClr val="bg1"/>
                      </a:solidFill>
                      <a:effectLst>
                        <a:outerShdw blurRad="50800" dist="38100" dir="2700000" algn="tl" rotWithShape="0">
                          <a:prstClr val="black">
                            <a:alpha val="40000"/>
                          </a:prstClr>
                        </a:outerShdw>
                      </a:effectLst>
                      <a:cs typeface="Times New Roman" panose="02020603050405020304" pitchFamily="18" charset="0"/>
                    </a:rPr>
                    <a:t> </a:t>
                  </a:r>
                  <a14:m>
                    <m:oMath xmlns:m="http://schemas.openxmlformats.org/officeDocument/2006/math">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m:rPr>
                          <m:nor/>
                        </m:rP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94" name="Rectangle 93">
                  <a:extLst>
                    <a:ext uri="{FF2B5EF4-FFF2-40B4-BE49-F238E27FC236}">
                      <a16:creationId xmlns:a16="http://schemas.microsoft.com/office/drawing/2014/main" id="{31AC9565-E53B-4C46-B139-79C74149954C}"/>
                    </a:ext>
                  </a:extLst>
                </p:cNvPr>
                <p:cNvSpPr>
                  <a:spLocks noRot="1" noChangeAspect="1" noMove="1" noResize="1" noEditPoints="1" noAdjustHandles="1" noChangeArrowheads="1" noChangeShapeType="1" noTextEdit="1"/>
                </p:cNvSpPr>
                <p:nvPr/>
              </p:nvSpPr>
              <p:spPr>
                <a:xfrm>
                  <a:off x="5103007" y="5206774"/>
                  <a:ext cx="2750433" cy="400110"/>
                </a:xfrm>
                <a:prstGeom prst="rect">
                  <a:avLst/>
                </a:prstGeom>
                <a:blipFill>
                  <a:blip r:embed="rId19"/>
                  <a:stretch>
                    <a:fillRect l="-2304" t="-9375" r="-2765" b="-3437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8A549F05-38B3-E447-BDBD-9F108B5B4E48}"/>
              </a:ext>
            </a:extLst>
          </p:cNvPr>
          <p:cNvGrpSpPr/>
          <p:nvPr/>
        </p:nvGrpSpPr>
        <p:grpSpPr>
          <a:xfrm>
            <a:off x="4338929" y="1741111"/>
            <a:ext cx="3317897" cy="707886"/>
            <a:chOff x="6515204" y="804014"/>
            <a:chExt cx="3317897" cy="707886"/>
          </a:xfrm>
        </p:grpSpPr>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911C2537-D923-1A43-B301-81984481E248}"/>
                    </a:ext>
                  </a:extLst>
                </p:cNvPr>
                <p:cNvSpPr/>
                <p:nvPr/>
              </p:nvSpPr>
              <p:spPr>
                <a:xfrm>
                  <a:off x="7146019" y="972061"/>
                  <a:ext cx="2687082" cy="400110"/>
                </a:xfrm>
                <a:prstGeom prst="rect">
                  <a:avLst/>
                </a:prstGeom>
              </p:spPr>
              <p:txBody>
                <a:bodyPr wrap="none">
                  <a:spAutoFit/>
                </a:bodyPr>
                <a:lstStyle/>
                <a:p>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m:rPr>
                          <m:nor/>
                        </m:rP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m:t>
                      </m:r>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75" name="Rectangle 74">
                  <a:extLst>
                    <a:ext uri="{FF2B5EF4-FFF2-40B4-BE49-F238E27FC236}">
                      <a16:creationId xmlns:a16="http://schemas.microsoft.com/office/drawing/2014/main" id="{911C2537-D923-1A43-B301-81984481E248}"/>
                    </a:ext>
                  </a:extLst>
                </p:cNvPr>
                <p:cNvSpPr>
                  <a:spLocks noRot="1" noChangeAspect="1" noMove="1" noResize="1" noEditPoints="1" noAdjustHandles="1" noChangeArrowheads="1" noChangeShapeType="1" noTextEdit="1"/>
                </p:cNvSpPr>
                <p:nvPr/>
              </p:nvSpPr>
              <p:spPr>
                <a:xfrm>
                  <a:off x="7146019" y="972061"/>
                  <a:ext cx="2687082" cy="400110"/>
                </a:xfrm>
                <a:prstGeom prst="rect">
                  <a:avLst/>
                </a:prstGeom>
                <a:blipFill>
                  <a:blip r:embed="rId20"/>
                  <a:stretch>
                    <a:fillRect l="-2830" t="-9375" r="-2358" b="-34375"/>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45475777-461C-6D4D-AD8E-BD3FBAA0418E}"/>
                </a:ext>
              </a:extLst>
            </p:cNvPr>
            <p:cNvSpPr txBox="1"/>
            <p:nvPr/>
          </p:nvSpPr>
          <p:spPr>
            <a:xfrm>
              <a:off x="6515204" y="804014"/>
              <a:ext cx="630815" cy="707886"/>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Test</a:t>
              </a:r>
            </a:p>
            <a:p>
              <a:pPr algn="ctr"/>
              <a:r>
                <a:rPr lang="en-GB" sz="2000" b="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Set</a:t>
              </a:r>
            </a:p>
          </p:txBody>
        </p:sp>
      </p:grpSp>
      <p:pic>
        <p:nvPicPr>
          <p:cNvPr id="95" name="Picture 94">
            <a:extLst>
              <a:ext uri="{FF2B5EF4-FFF2-40B4-BE49-F238E27FC236}">
                <a16:creationId xmlns:a16="http://schemas.microsoft.com/office/drawing/2014/main" id="{5BE20316-1320-4FF0-9B7B-4E486852728C}"/>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426537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TotalTime>
  <Words>9035</Words>
  <Application>Microsoft Macintosh PowerPoint</Application>
  <PresentationFormat>Widescreen</PresentationFormat>
  <Paragraphs>907</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Courier New</vt:lpstr>
      <vt:lpstr>Helvetica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&amp; Thank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Lyon</dc:creator>
  <cp:lastModifiedBy>Robert Lyon</cp:lastModifiedBy>
  <cp:revision>44</cp:revision>
  <dcterms:created xsi:type="dcterms:W3CDTF">2019-11-04T10:28:05Z</dcterms:created>
  <dcterms:modified xsi:type="dcterms:W3CDTF">2019-11-05T12:02:41Z</dcterms:modified>
</cp:coreProperties>
</file>